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13"/>
  </p:notesMasterIdLst>
  <p:sldIdLst>
    <p:sldId id="256" r:id="rId4"/>
    <p:sldId id="270" r:id="rId5"/>
    <p:sldId id="269" r:id="rId6"/>
    <p:sldId id="275" r:id="rId7"/>
    <p:sldId id="278" r:id="rId8"/>
    <p:sldId id="282" r:id="rId9"/>
    <p:sldId id="280" r:id="rId10"/>
    <p:sldId id="279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0F372-9087-4026-8448-4402DA5E034F}" type="doc">
      <dgm:prSet loTypeId="urn:microsoft.com/office/officeart/2009/3/layout/StepUpProcess" loCatId="process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B86FEF4B-3880-411A-9316-218353E0357C}">
      <dgm:prSet phldrT="[Текст]" custT="1"/>
      <dgm:spPr/>
      <dgm:t>
        <a:bodyPr/>
        <a:lstStyle/>
        <a:p>
          <a:r>
            <a:rPr lang="ru-RU" sz="3600" dirty="0" smtClean="0"/>
            <a:t>До 3 000 000 руб.</a:t>
          </a:r>
          <a:endParaRPr lang="ru-RU" sz="3600" dirty="0"/>
        </a:p>
      </dgm:t>
    </dgm:pt>
    <dgm:pt modelId="{E67F123E-0FEC-4F73-BADE-54FA4959B16C}" type="parTrans" cxnId="{810261D1-AC35-4813-A8B8-705823783B32}">
      <dgm:prSet/>
      <dgm:spPr/>
      <dgm:t>
        <a:bodyPr/>
        <a:lstStyle/>
        <a:p>
          <a:endParaRPr lang="ru-RU" sz="3600"/>
        </a:p>
      </dgm:t>
    </dgm:pt>
    <dgm:pt modelId="{E85EA87E-F321-4536-97FD-7EE1C2ACB277}" type="sibTrans" cxnId="{810261D1-AC35-4813-A8B8-705823783B32}">
      <dgm:prSet/>
      <dgm:spPr/>
      <dgm:t>
        <a:bodyPr/>
        <a:lstStyle/>
        <a:p>
          <a:endParaRPr lang="ru-RU" sz="3600"/>
        </a:p>
      </dgm:t>
    </dgm:pt>
    <dgm:pt modelId="{D4F27D76-6F7C-4328-AA63-A2CE80013C40}">
      <dgm:prSet phldrT="[Текст]" custT="1"/>
      <dgm:spPr/>
      <dgm:t>
        <a:bodyPr/>
        <a:lstStyle/>
        <a:p>
          <a:r>
            <a:rPr lang="ru-RU" sz="3600" dirty="0" smtClean="0"/>
            <a:t>До 36 месяцев</a:t>
          </a:r>
          <a:endParaRPr lang="ru-RU" sz="3600" dirty="0"/>
        </a:p>
      </dgm:t>
    </dgm:pt>
    <dgm:pt modelId="{52FBAC2D-1470-40C5-B542-EAA77EB11E82}" type="parTrans" cxnId="{01E932FE-D422-4494-948E-E0F6ADCFFF3D}">
      <dgm:prSet/>
      <dgm:spPr/>
      <dgm:t>
        <a:bodyPr/>
        <a:lstStyle/>
        <a:p>
          <a:endParaRPr lang="ru-RU" sz="3600"/>
        </a:p>
      </dgm:t>
    </dgm:pt>
    <dgm:pt modelId="{37875F9D-AA45-46FD-975E-E8F151C508FB}" type="sibTrans" cxnId="{01E932FE-D422-4494-948E-E0F6ADCFFF3D}">
      <dgm:prSet/>
      <dgm:spPr/>
      <dgm:t>
        <a:bodyPr/>
        <a:lstStyle/>
        <a:p>
          <a:endParaRPr lang="ru-RU" sz="3600"/>
        </a:p>
      </dgm:t>
    </dgm:pt>
    <dgm:pt modelId="{34EB5BC3-1B3A-4BBC-A9C1-0AADD37276B2}" type="pres">
      <dgm:prSet presAssocID="{D470F372-9087-4026-8448-4402DA5E034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449C8B-884B-4C1B-9F76-760B7AFA1B3D}" type="pres">
      <dgm:prSet presAssocID="{B86FEF4B-3880-411A-9316-218353E0357C}" presName="composite" presStyleCnt="0"/>
      <dgm:spPr/>
    </dgm:pt>
    <dgm:pt modelId="{55E73377-6CDF-4841-8DA3-B46DBF2E727C}" type="pres">
      <dgm:prSet presAssocID="{B86FEF4B-3880-411A-9316-218353E0357C}" presName="LShape" presStyleLbl="alignNode1" presStyleIdx="0" presStyleCnt="3"/>
      <dgm:spPr/>
    </dgm:pt>
    <dgm:pt modelId="{234D4AE9-951C-4EE2-A0D5-6F90773EF37B}" type="pres">
      <dgm:prSet presAssocID="{B86FEF4B-3880-411A-9316-218353E0357C}" presName="ParentText" presStyleLbl="revTx" presStyleIdx="0" presStyleCnt="2" custScaleX="130947" custLinFactNeighborX="13064" custLinFactNeighborY="3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C171C-9839-4323-A5C1-1C608D39688D}" type="pres">
      <dgm:prSet presAssocID="{B86FEF4B-3880-411A-9316-218353E0357C}" presName="Triangle" presStyleLbl="alignNode1" presStyleIdx="1" presStyleCnt="3"/>
      <dgm:spPr/>
    </dgm:pt>
    <dgm:pt modelId="{4882E923-C70A-45E3-AB3B-5049F019FF69}" type="pres">
      <dgm:prSet presAssocID="{E85EA87E-F321-4536-97FD-7EE1C2ACB277}" presName="sibTrans" presStyleCnt="0"/>
      <dgm:spPr/>
    </dgm:pt>
    <dgm:pt modelId="{FB4D4EC7-19BD-48A4-BD33-7BA59F8BFB4F}" type="pres">
      <dgm:prSet presAssocID="{E85EA87E-F321-4536-97FD-7EE1C2ACB277}" presName="space" presStyleCnt="0"/>
      <dgm:spPr/>
    </dgm:pt>
    <dgm:pt modelId="{C81152D0-0506-42CB-A506-9579E1E6DB09}" type="pres">
      <dgm:prSet presAssocID="{D4F27D76-6F7C-4328-AA63-A2CE80013C40}" presName="composite" presStyleCnt="0"/>
      <dgm:spPr/>
    </dgm:pt>
    <dgm:pt modelId="{66952C72-3064-4B2C-9D96-48D6F722F0D8}" type="pres">
      <dgm:prSet presAssocID="{D4F27D76-6F7C-4328-AA63-A2CE80013C40}" presName="LShape" presStyleLbl="alignNode1" presStyleIdx="2" presStyleCnt="3"/>
      <dgm:spPr/>
    </dgm:pt>
    <dgm:pt modelId="{A3D37B9A-8C36-4E72-825A-B30DD2062258}" type="pres">
      <dgm:prSet presAssocID="{D4F27D76-6F7C-4328-AA63-A2CE80013C40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08918E-C3F2-45B7-9591-D23DF63093D2}" type="presOf" srcId="{D4F27D76-6F7C-4328-AA63-A2CE80013C40}" destId="{A3D37B9A-8C36-4E72-825A-B30DD2062258}" srcOrd="0" destOrd="0" presId="urn:microsoft.com/office/officeart/2009/3/layout/StepUpProcess"/>
    <dgm:cxn modelId="{E74E58C4-1316-4A53-88EC-C1244FBA44EE}" type="presOf" srcId="{B86FEF4B-3880-411A-9316-218353E0357C}" destId="{234D4AE9-951C-4EE2-A0D5-6F90773EF37B}" srcOrd="0" destOrd="0" presId="urn:microsoft.com/office/officeart/2009/3/layout/StepUpProcess"/>
    <dgm:cxn modelId="{810261D1-AC35-4813-A8B8-705823783B32}" srcId="{D470F372-9087-4026-8448-4402DA5E034F}" destId="{B86FEF4B-3880-411A-9316-218353E0357C}" srcOrd="0" destOrd="0" parTransId="{E67F123E-0FEC-4F73-BADE-54FA4959B16C}" sibTransId="{E85EA87E-F321-4536-97FD-7EE1C2ACB277}"/>
    <dgm:cxn modelId="{01E932FE-D422-4494-948E-E0F6ADCFFF3D}" srcId="{D470F372-9087-4026-8448-4402DA5E034F}" destId="{D4F27D76-6F7C-4328-AA63-A2CE80013C40}" srcOrd="1" destOrd="0" parTransId="{52FBAC2D-1470-40C5-B542-EAA77EB11E82}" sibTransId="{37875F9D-AA45-46FD-975E-E8F151C508FB}"/>
    <dgm:cxn modelId="{71DA0CB3-C737-47C2-89E6-D2658E3EEC00}" type="presOf" srcId="{D470F372-9087-4026-8448-4402DA5E034F}" destId="{34EB5BC3-1B3A-4BBC-A9C1-0AADD37276B2}" srcOrd="0" destOrd="0" presId="urn:microsoft.com/office/officeart/2009/3/layout/StepUpProcess"/>
    <dgm:cxn modelId="{806A1E08-0ACD-44D9-A9C2-2CDA5C230AED}" type="presParOf" srcId="{34EB5BC3-1B3A-4BBC-A9C1-0AADD37276B2}" destId="{DC449C8B-884B-4C1B-9F76-760B7AFA1B3D}" srcOrd="0" destOrd="0" presId="urn:microsoft.com/office/officeart/2009/3/layout/StepUpProcess"/>
    <dgm:cxn modelId="{5B288B27-37B2-4C00-8DFD-3CA7B3379ECE}" type="presParOf" srcId="{DC449C8B-884B-4C1B-9F76-760B7AFA1B3D}" destId="{55E73377-6CDF-4841-8DA3-B46DBF2E727C}" srcOrd="0" destOrd="0" presId="urn:microsoft.com/office/officeart/2009/3/layout/StepUpProcess"/>
    <dgm:cxn modelId="{B2C62770-A79C-48C2-8FC6-56DB6A509BA4}" type="presParOf" srcId="{DC449C8B-884B-4C1B-9F76-760B7AFA1B3D}" destId="{234D4AE9-951C-4EE2-A0D5-6F90773EF37B}" srcOrd="1" destOrd="0" presId="urn:microsoft.com/office/officeart/2009/3/layout/StepUpProcess"/>
    <dgm:cxn modelId="{CEBAA669-D769-4E76-964D-B4AB5AEC131A}" type="presParOf" srcId="{DC449C8B-884B-4C1B-9F76-760B7AFA1B3D}" destId="{FBBC171C-9839-4323-A5C1-1C608D39688D}" srcOrd="2" destOrd="0" presId="urn:microsoft.com/office/officeart/2009/3/layout/StepUpProcess"/>
    <dgm:cxn modelId="{029DDC2C-A882-428E-90C5-36FD3EB78517}" type="presParOf" srcId="{34EB5BC3-1B3A-4BBC-A9C1-0AADD37276B2}" destId="{4882E923-C70A-45E3-AB3B-5049F019FF69}" srcOrd="1" destOrd="0" presId="urn:microsoft.com/office/officeart/2009/3/layout/StepUpProcess"/>
    <dgm:cxn modelId="{DB406B80-1B90-4125-BD6E-DFDD555CBBF3}" type="presParOf" srcId="{4882E923-C70A-45E3-AB3B-5049F019FF69}" destId="{FB4D4EC7-19BD-48A4-BD33-7BA59F8BFB4F}" srcOrd="0" destOrd="0" presId="urn:microsoft.com/office/officeart/2009/3/layout/StepUpProcess"/>
    <dgm:cxn modelId="{0C562EB6-BE44-46FF-92F3-FBAC0C91C79D}" type="presParOf" srcId="{34EB5BC3-1B3A-4BBC-A9C1-0AADD37276B2}" destId="{C81152D0-0506-42CB-A506-9579E1E6DB09}" srcOrd="2" destOrd="0" presId="urn:microsoft.com/office/officeart/2009/3/layout/StepUpProcess"/>
    <dgm:cxn modelId="{3CDEA7E4-3446-48A8-85A5-834423E68DB2}" type="presParOf" srcId="{C81152D0-0506-42CB-A506-9579E1E6DB09}" destId="{66952C72-3064-4B2C-9D96-48D6F722F0D8}" srcOrd="0" destOrd="0" presId="urn:microsoft.com/office/officeart/2009/3/layout/StepUpProcess"/>
    <dgm:cxn modelId="{A9101210-D875-4180-86D9-CE14A96E5FD3}" type="presParOf" srcId="{C81152D0-0506-42CB-A506-9579E1E6DB09}" destId="{A3D37B9A-8C36-4E72-825A-B30DD206225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73377-6CDF-4841-8DA3-B46DBF2E727C}">
      <dsp:nvSpPr>
        <dsp:cNvPr id="0" name=""/>
        <dsp:cNvSpPr/>
      </dsp:nvSpPr>
      <dsp:spPr>
        <a:xfrm rot="5400000">
          <a:off x="934416" y="738661"/>
          <a:ext cx="2330922" cy="38786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D4AE9-951C-4EE2-A0D5-6F90773EF37B}">
      <dsp:nvSpPr>
        <dsp:cNvPr id="0" name=""/>
        <dsp:cNvSpPr/>
      </dsp:nvSpPr>
      <dsp:spPr>
        <a:xfrm>
          <a:off x="460955" y="1995441"/>
          <a:ext cx="4585271" cy="3069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До 3 000 000 руб.</a:t>
          </a:r>
          <a:endParaRPr lang="ru-RU" sz="3600" kern="1200" dirty="0"/>
        </a:p>
      </dsp:txBody>
      <dsp:txXfrm>
        <a:off x="460955" y="1995441"/>
        <a:ext cx="4585271" cy="3069378"/>
      </dsp:txXfrm>
    </dsp:sp>
    <dsp:sp modelId="{FBBC171C-9839-4323-A5C1-1C608D39688D}">
      <dsp:nvSpPr>
        <dsp:cNvPr id="0" name=""/>
        <dsp:cNvSpPr/>
      </dsp:nvSpPr>
      <dsp:spPr>
        <a:xfrm>
          <a:off x="3386267" y="453114"/>
          <a:ext cx="660683" cy="66068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52C72-3064-4B2C-9D96-48D6F722F0D8}">
      <dsp:nvSpPr>
        <dsp:cNvPr id="0" name=""/>
        <dsp:cNvSpPr/>
      </dsp:nvSpPr>
      <dsp:spPr>
        <a:xfrm rot="5400000">
          <a:off x="5762911" y="-322079"/>
          <a:ext cx="2330922" cy="38786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7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D37B9A-8C36-4E72-825A-B30DD2062258}">
      <dsp:nvSpPr>
        <dsp:cNvPr id="0" name=""/>
        <dsp:cNvSpPr/>
      </dsp:nvSpPr>
      <dsp:spPr>
        <a:xfrm>
          <a:off x="5373822" y="836786"/>
          <a:ext cx="3501623" cy="3069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До 36 месяцев</a:t>
          </a:r>
          <a:endParaRPr lang="ru-RU" sz="3600" kern="1200" dirty="0"/>
        </a:p>
      </dsp:txBody>
      <dsp:txXfrm>
        <a:off x="5373822" y="836786"/>
        <a:ext cx="3501623" cy="3069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18CA4-1CCA-41A6-A45A-3B382708CD51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8D0C1-33E1-4214-99E5-51092FD28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8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DEDB4D-E3D7-4AD0-9522-35DF972D5FAC}" type="slidenum">
              <a:rPr kumimoji="0" lang="-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kumimoji="0" lang="-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4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680760" y="4690080"/>
            <a:ext cx="5430960" cy="44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6708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6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2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4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7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524" y="221040"/>
            <a:ext cx="10972241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524" y="1604520"/>
            <a:ext cx="10972241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15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524" y="221040"/>
            <a:ext cx="10972241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524" y="1604520"/>
            <a:ext cx="1097224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50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524" y="221040"/>
            <a:ext cx="10972241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524" y="1604520"/>
            <a:ext cx="53540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772" y="1604520"/>
            <a:ext cx="53540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64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524" y="221040"/>
            <a:ext cx="10972241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178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524" y="273600"/>
            <a:ext cx="10972241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66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524" y="221040"/>
            <a:ext cx="10972241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524" y="1604520"/>
            <a:ext cx="53540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524" y="3682080"/>
            <a:ext cx="53540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772" y="1604520"/>
            <a:ext cx="53540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524" y="221040"/>
            <a:ext cx="10972241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524" y="1604520"/>
            <a:ext cx="53540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772" y="1604520"/>
            <a:ext cx="53540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772" y="3682080"/>
            <a:ext cx="53540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89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9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524" y="221040"/>
            <a:ext cx="10972241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524" y="1604520"/>
            <a:ext cx="53540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772" y="1604520"/>
            <a:ext cx="53540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524" y="3682080"/>
            <a:ext cx="1097224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52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524" y="221040"/>
            <a:ext cx="10972241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524" y="1604520"/>
            <a:ext cx="1097224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524" y="3682080"/>
            <a:ext cx="1097224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145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524" y="221040"/>
            <a:ext cx="10972241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524" y="1604520"/>
            <a:ext cx="53540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772" y="1604520"/>
            <a:ext cx="53540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772" y="3682080"/>
            <a:ext cx="53540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524" y="3682080"/>
            <a:ext cx="53540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75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524" y="221040"/>
            <a:ext cx="10972241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524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492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46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02946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492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9524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792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477" y="1121876"/>
            <a:ext cx="9143038" cy="2387768"/>
          </a:xfrm>
        </p:spPr>
        <p:txBody>
          <a:bodyPr anchor="b"/>
          <a:lstStyle>
            <a:lvl1pPr>
              <a:defRPr lang="ru-RU" sz="5443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477" y="3601814"/>
            <a:ext cx="9143038" cy="1656176"/>
          </a:xfrm>
        </p:spPr>
        <p:txBody>
          <a:bodyPr anchorCtr="1"/>
          <a:lstStyle>
            <a:lvl1pPr algn="ctr">
              <a:defRPr sz="2177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9A2D90-3172-4089-B557-43518277B8D9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42751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47D20B-C920-4510-A738-BC2F2124CA4A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36041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1364" y="1709456"/>
            <a:ext cx="10515838" cy="2852943"/>
          </a:xfrm>
        </p:spPr>
        <p:txBody>
          <a:bodyPr anchor="b"/>
          <a:lstStyle>
            <a:lvl1pPr>
              <a:defRPr lang="ru-RU" sz="5443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1364" y="4589766"/>
            <a:ext cx="10515838" cy="1499195"/>
          </a:xfrm>
        </p:spPr>
        <p:txBody>
          <a:bodyPr/>
          <a:lstStyle>
            <a:lvl1pPr>
              <a:defRPr sz="2177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B4AF89-76A3-48B4-ADEB-EEC0219CF5DA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34275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08644" y="1604330"/>
            <a:ext cx="5393284" cy="39776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186240" y="1604330"/>
            <a:ext cx="5395196" cy="39776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292B20-CF0F-4401-B47D-2EF425516137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16993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038" y="365796"/>
            <a:ext cx="10515838" cy="1324936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039" y="1680654"/>
            <a:ext cx="5159038" cy="823770"/>
          </a:xfrm>
        </p:spPr>
        <p:txBody>
          <a:bodyPr anchor="b"/>
          <a:lstStyle>
            <a:lvl1pPr>
              <a:defRPr sz="2177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839039" y="2504425"/>
            <a:ext cx="5159038" cy="36853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72803" y="1680654"/>
            <a:ext cx="5182075" cy="823770"/>
          </a:xfrm>
        </p:spPr>
        <p:txBody>
          <a:bodyPr anchor="b"/>
          <a:lstStyle>
            <a:lvl1pPr>
              <a:defRPr sz="2177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72803" y="2504425"/>
            <a:ext cx="5182075" cy="36853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BB22D-9405-48E0-8488-8CA00E46AC30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26940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A363C2-E953-4D06-9756-A2D3AE9E3BE6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24039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10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268022-D1B7-407C-86F4-658754DDA0DB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173291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038" y="456530"/>
            <a:ext cx="3932165" cy="1601452"/>
          </a:xfrm>
        </p:spPr>
        <p:txBody>
          <a:bodyPr anchor="b"/>
          <a:lstStyle>
            <a:lvl1pPr>
              <a:defRPr lang="ru-RU" sz="2903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183999" y="987941"/>
            <a:ext cx="6170878" cy="4873472"/>
          </a:xfrm>
        </p:spPr>
        <p:txBody>
          <a:bodyPr/>
          <a:lstStyle>
            <a:lvl1pPr>
              <a:defRPr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038" y="2057973"/>
            <a:ext cx="3932165" cy="3810640"/>
          </a:xfrm>
        </p:spPr>
        <p:txBody>
          <a:bodyPr/>
          <a:lstStyle>
            <a:lvl1pPr>
              <a:defRPr sz="1452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C75211-AC95-4996-8239-E3BDC7D6C6FF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5158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038" y="456530"/>
            <a:ext cx="3932165" cy="1601452"/>
          </a:xfrm>
        </p:spPr>
        <p:txBody>
          <a:bodyPr anchor="b"/>
          <a:lstStyle>
            <a:lvl1pPr>
              <a:defRPr lang="ru-RU" sz="2903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5183999" y="987941"/>
            <a:ext cx="6170878" cy="487347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038" y="2057973"/>
            <a:ext cx="3932165" cy="3810640"/>
          </a:xfrm>
        </p:spPr>
        <p:txBody>
          <a:bodyPr/>
          <a:lstStyle>
            <a:lvl1pPr>
              <a:defRPr sz="1452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3AF65E-5C79-4673-B27A-76B93CB31A9B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30432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B5CAF5-6B9A-4BA5-A54D-454C7A3785DB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5577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8839685" y="273627"/>
            <a:ext cx="2741764" cy="5308401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608643" y="273627"/>
            <a:ext cx="8046717" cy="530840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41C506-4E51-4870-B403-0F768C753668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32286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8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4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2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9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2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130B-F9AA-4574-8467-15895606B674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573D-9D1A-4CC2-9E4B-AF3EAEAE1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524" y="273600"/>
            <a:ext cx="10972241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524" y="1604520"/>
            <a:ext cx="1097224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9355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09560" y="273354"/>
            <a:ext cx="10971688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-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09560" y="1604844"/>
            <a:ext cx="10971688" cy="39778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-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609561" y="6247907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-" sz="127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-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169407" y="6247907"/>
            <a:ext cx="386418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-" sz="127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-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741125" y="6247907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-" sz="127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EC6A47FB-B823-4117-ACC0-FCED02D31154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247334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829544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-" sz="3992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829544" rtl="0" fontAlgn="auto" hangingPunct="0">
        <a:lnSpc>
          <a:spcPct val="100000"/>
        </a:lnSpc>
        <a:spcBef>
          <a:spcPts val="0"/>
        </a:spcBef>
        <a:spcAft>
          <a:spcPts val="1284"/>
        </a:spcAft>
        <a:buNone/>
        <a:tabLst/>
        <a:defRPr lang="ru-RU" sz="2903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22158" marR="0" lvl="1" indent="-207386" algn="l" defTabSz="829544" rtl="0" fontAlgn="auto" hangingPunct="1">
        <a:lnSpc>
          <a:spcPct val="90000"/>
        </a:lnSpc>
        <a:spcBef>
          <a:spcPts val="454"/>
        </a:spcBef>
        <a:spcAft>
          <a:spcPts val="0"/>
        </a:spcAft>
        <a:buSzPct val="100000"/>
        <a:buFont typeface="Arial" pitchFamily="34"/>
        <a:buChar char="•"/>
        <a:tabLst/>
        <a:defRPr lang="ru-RU" sz="2177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036930" marR="0" lvl="2" indent="-207386" algn="l" defTabSz="829544" rtl="0" fontAlgn="auto" hangingPunct="1">
        <a:lnSpc>
          <a:spcPct val="90000"/>
        </a:lnSpc>
        <a:spcBef>
          <a:spcPts val="454"/>
        </a:spcBef>
        <a:spcAft>
          <a:spcPts val="0"/>
        </a:spcAft>
        <a:buSzPct val="100000"/>
        <a:buFont typeface="Arial" pitchFamily="34"/>
        <a:buChar char="•"/>
        <a:tabLst/>
        <a:defRPr lang="ru-RU" sz="1814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451701" marR="0" lvl="3" indent="-207386" algn="l" defTabSz="829544" rtl="0" fontAlgn="auto" hangingPunct="1">
        <a:lnSpc>
          <a:spcPct val="90000"/>
        </a:lnSpc>
        <a:spcBef>
          <a:spcPts val="454"/>
        </a:spcBef>
        <a:spcAft>
          <a:spcPts val="0"/>
        </a:spcAft>
        <a:buSzPct val="100000"/>
        <a:buFont typeface="Arial" pitchFamily="34"/>
        <a:buChar char="•"/>
        <a:tabLst/>
        <a:defRPr lang="ru-RU" sz="1633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866473" marR="0" lvl="4" indent="-207386" algn="l" defTabSz="829544" rtl="0" fontAlgn="auto" hangingPunct="1">
        <a:lnSpc>
          <a:spcPct val="90000"/>
        </a:lnSpc>
        <a:spcBef>
          <a:spcPts val="454"/>
        </a:spcBef>
        <a:spcAft>
          <a:spcPts val="0"/>
        </a:spcAft>
        <a:buSzPct val="100000"/>
        <a:buFont typeface="Arial" pitchFamily="34"/>
        <a:buChar char="•"/>
        <a:tabLst/>
        <a:defRPr lang="ru-RU" sz="1633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invest@invest45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30923" y="351437"/>
            <a:ext cx="9746858" cy="402986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959" y="1216122"/>
            <a:ext cx="7750629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поддержки </a:t>
            </a:r>
            <a:br>
              <a:rPr lang="ru-RU" b="1" dirty="0" smtClean="0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территории Курганской области</a:t>
            </a:r>
            <a:endParaRPr lang="ru-RU" b="1" dirty="0">
              <a:ln w="9525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2588" y="6372466"/>
            <a:ext cx="199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г</a:t>
            </a:r>
            <a:r>
              <a:rPr lang="ru-RU" sz="1600" dirty="0" smtClean="0">
                <a:cs typeface="Arial" panose="020B0604020202020204" pitchFamily="34" charset="0"/>
              </a:rPr>
              <a:t>. Курган 2019 г.</a:t>
            </a: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5" name="Picture 2" descr="ÐÐ°ÑÑÐ¸Ð½ÐºÐ¸ Ð¿Ð¾ Ð·Ð°Ð¿ÑÐ¾ÑÑ ÑÐ¼Ð±Ð»ÐµÐ¼Ð° ÑÐ¾Ð½Ð´Ð° Ð¸Ð½Ð²ÐµÑÑÐ¸ÑÐ¸Ð¾Ð½Ð½Ð¾Ðµ Ð°Ð³ÐµÐ½ÑÑÑÐ²Ð¾ ÐºÑÑÐ³Ð°Ð½ÑÐºÐ¾Ð¹ Ð¾Ð±Ð»Ð°Ñ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2290" r="9404" b="6056"/>
          <a:stretch/>
        </p:blipFill>
        <p:spPr bwMode="auto">
          <a:xfrm>
            <a:off x="1541876" y="536330"/>
            <a:ext cx="1359586" cy="13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841863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825209" y="162329"/>
            <a:ext cx="8695045" cy="7062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81650" tIns="40820" rIns="81650" bIns="40820" anchor="ctr" anchorCtr="0" compatLnSpc="0">
            <a:noAutofit/>
          </a:bodyPr>
          <a:lstStyle/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ФОНД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ИНВЕСТИЦИОННОЕ АГЕНТСТВО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ndale Sans UI" pitchFamily="2"/>
              <a:cs typeface="Arial" panose="020B0604020202020204" pitchFamily="34" charset="0"/>
            </a:endParaRPr>
          </a:p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КУРГАНСКОЙ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ОБЛАСТИ»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10342" y="1101736"/>
            <a:ext cx="9557245" cy="55166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6696314" y="1384644"/>
            <a:ext cx="3788391" cy="9144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666666"/>
            </a:solidFill>
            <a:prstDash val="solid"/>
            <a:miter/>
          </a:ln>
        </p:spPr>
        <p:txBody>
          <a:bodyPr vert="horz" wrap="none" lIns="81650" tIns="40820" rIns="81650" bIns="40820" anchor="ctr" anchorCtr="1" compatLnSpc="0">
            <a:noAutofit/>
          </a:bodyPr>
          <a:lstStyle/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АДМИНИСТРАТИВНОЕ</a:t>
            </a:r>
          </a:p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СОПРОВОЖДЕНИЕ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0342" y="5878286"/>
            <a:ext cx="4702629" cy="418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103" y="6095158"/>
            <a:ext cx="862075" cy="7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1991325" y="3312000"/>
            <a:ext cx="8780040" cy="1292040"/>
          </a:xfrm>
          <a:custGeom>
            <a:avLst/>
            <a:gdLst/>
            <a:ahLst/>
            <a:cxnLst/>
            <a:rect l="l" t="t" r="r" b="b"/>
            <a:pathLst>
              <a:path w="24401" h="3202">
                <a:moveTo>
                  <a:pt x="533" y="0"/>
                </a:moveTo>
                <a:cubicBezTo>
                  <a:pt x="266" y="0"/>
                  <a:pt x="0" y="266"/>
                  <a:pt x="0" y="533"/>
                </a:cubicBezTo>
                <a:lnTo>
                  <a:pt x="0" y="2667"/>
                </a:lnTo>
                <a:cubicBezTo>
                  <a:pt x="0" y="2934"/>
                  <a:pt x="266" y="3201"/>
                  <a:pt x="533" y="3201"/>
                </a:cubicBezTo>
                <a:lnTo>
                  <a:pt x="23867" y="3201"/>
                </a:lnTo>
                <a:cubicBezTo>
                  <a:pt x="24133" y="3201"/>
                  <a:pt x="24400" y="2934"/>
                  <a:pt x="24400" y="2667"/>
                </a:cubicBezTo>
                <a:lnTo>
                  <a:pt x="24400" y="533"/>
                </a:lnTo>
                <a:cubicBezTo>
                  <a:pt x="24400" y="266"/>
                  <a:pt x="24133" y="0"/>
                  <a:pt x="23867" y="0"/>
                </a:cubicBezTo>
                <a:lnTo>
                  <a:pt x="533" y="0"/>
                </a:lnTo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6" name="Рисунок 565"/>
          <p:cNvPicPr/>
          <p:nvPr/>
        </p:nvPicPr>
        <p:blipFill>
          <a:blip r:embed="rId3"/>
          <a:stretch/>
        </p:blipFill>
        <p:spPr>
          <a:xfrm>
            <a:off x="0" y="-6120"/>
            <a:ext cx="12192000" cy="1471680"/>
          </a:xfrm>
          <a:prstGeom prst="rect">
            <a:avLst/>
          </a:prstGeom>
          <a:ln>
            <a:noFill/>
          </a:ln>
        </p:spPr>
      </p:pic>
      <p:sp>
        <p:nvSpPr>
          <p:cNvPr id="567" name="CustomShape 2"/>
          <p:cNvSpPr/>
          <p:nvPr/>
        </p:nvSpPr>
        <p:spPr>
          <a:xfrm>
            <a:off x="1055325" y="2520"/>
            <a:ext cx="9644400" cy="87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CustomShape 3"/>
          <p:cNvSpPr/>
          <p:nvPr/>
        </p:nvSpPr>
        <p:spPr>
          <a:xfrm>
            <a:off x="452942" y="107460"/>
            <a:ext cx="9238515" cy="63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ru-RU" sz="3200" spc="-1" dirty="0">
                <a:solidFill>
                  <a:srgbClr val="336633"/>
                </a:solidFill>
                <a:latin typeface="Arial"/>
                <a:ea typeface="DejaVu Sans"/>
              </a:rPr>
              <a:t>	</a:t>
            </a:r>
            <a:r>
              <a:rPr lang="ru-RU" sz="2600" b="1" spc="-1" dirty="0">
                <a:solidFill>
                  <a:srgbClr val="336633"/>
                </a:solidFill>
                <a:latin typeface="Arial"/>
                <a:ea typeface="DejaVu Sans"/>
              </a:rPr>
              <a:t>СПЕЦИАЛЬНЫЙ ЭНЕРГЕТИЧЕСКИЙ ТАРИФ</a:t>
            </a:r>
            <a:endParaRPr lang="ru-RU" sz="26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69" name="CustomShape 4"/>
          <p:cNvSpPr/>
          <p:nvPr/>
        </p:nvSpPr>
        <p:spPr>
          <a:xfrm>
            <a:off x="1991325" y="1800000"/>
            <a:ext cx="8780040" cy="1292040"/>
          </a:xfrm>
          <a:custGeom>
            <a:avLst/>
            <a:gdLst/>
            <a:ahLst/>
            <a:cxnLst/>
            <a:rect l="l" t="t" r="r" b="b"/>
            <a:pathLst>
              <a:path w="24401" h="3601">
                <a:moveTo>
                  <a:pt x="600" y="0"/>
                </a:moveTo>
                <a:cubicBezTo>
                  <a:pt x="300" y="0"/>
                  <a:pt x="0" y="300"/>
                  <a:pt x="0" y="600"/>
                </a:cubicBezTo>
                <a:lnTo>
                  <a:pt x="0" y="3000"/>
                </a:lnTo>
                <a:cubicBezTo>
                  <a:pt x="0" y="3300"/>
                  <a:pt x="300" y="3600"/>
                  <a:pt x="600" y="3600"/>
                </a:cubicBezTo>
                <a:lnTo>
                  <a:pt x="23800" y="3600"/>
                </a:lnTo>
                <a:cubicBezTo>
                  <a:pt x="24100" y="3600"/>
                  <a:pt x="24400" y="3300"/>
                  <a:pt x="24400" y="3000"/>
                </a:cubicBezTo>
                <a:lnTo>
                  <a:pt x="24400" y="600"/>
                </a:lnTo>
                <a:cubicBezTo>
                  <a:pt x="24400" y="300"/>
                  <a:pt x="24100" y="0"/>
                  <a:pt x="23800" y="0"/>
                </a:cubicBezTo>
                <a:lnTo>
                  <a:pt x="600" y="0"/>
                </a:lnTo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0" name="Рисунок 569"/>
          <p:cNvPicPr/>
          <p:nvPr/>
        </p:nvPicPr>
        <p:blipFill>
          <a:blip r:embed="rId4"/>
          <a:stretch/>
        </p:blipFill>
        <p:spPr>
          <a:xfrm>
            <a:off x="839325" y="2104920"/>
            <a:ext cx="1090800" cy="843120"/>
          </a:xfrm>
          <a:prstGeom prst="rect">
            <a:avLst/>
          </a:prstGeom>
          <a:ln>
            <a:noFill/>
          </a:ln>
        </p:spPr>
      </p:pic>
      <p:sp>
        <p:nvSpPr>
          <p:cNvPr id="571" name="CustomShape 5"/>
          <p:cNvSpPr/>
          <p:nvPr/>
        </p:nvSpPr>
        <p:spPr>
          <a:xfrm>
            <a:off x="2207325" y="3456000"/>
            <a:ext cx="8204040" cy="83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1" spc="-1">
                <a:solidFill>
                  <a:srgbClr val="000000"/>
                </a:solidFill>
                <a:latin typeface="Arial"/>
                <a:ea typeface="DejaVu Sans"/>
              </a:rPr>
              <a:t>Индивидуальный подход к каждому предпринимателю</a:t>
            </a:r>
            <a:endParaRPr lang="ru-RU" sz="24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572" name="CustomShape 6"/>
          <p:cNvSpPr/>
          <p:nvPr/>
        </p:nvSpPr>
        <p:spPr>
          <a:xfrm>
            <a:off x="2006085" y="2088000"/>
            <a:ext cx="883728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1" spc="-1" dirty="0">
                <a:solidFill>
                  <a:srgbClr val="000000"/>
                </a:solidFill>
                <a:latin typeface="Arial"/>
                <a:ea typeface="Arial"/>
              </a:rPr>
              <a:t>Льготные тарифы на электроэнергию для новых инвесторов</a:t>
            </a:r>
            <a:endParaRPr lang="ru-RU" sz="24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73" name="Рисунок 572"/>
          <p:cNvPicPr/>
          <p:nvPr/>
        </p:nvPicPr>
        <p:blipFill>
          <a:blip r:embed="rId4"/>
          <a:stretch/>
        </p:blipFill>
        <p:spPr>
          <a:xfrm>
            <a:off x="824565" y="3616920"/>
            <a:ext cx="1090800" cy="843120"/>
          </a:xfrm>
          <a:prstGeom prst="rect">
            <a:avLst/>
          </a:prstGeom>
          <a:ln>
            <a:noFill/>
          </a:ln>
        </p:spPr>
      </p:pic>
      <p:pic>
        <p:nvPicPr>
          <p:cNvPr id="574" name="Рисунок 573"/>
          <p:cNvPicPr/>
          <p:nvPr/>
        </p:nvPicPr>
        <p:blipFill>
          <a:blip r:embed="rId5"/>
          <a:stretch/>
        </p:blipFill>
        <p:spPr>
          <a:xfrm>
            <a:off x="767325" y="4824000"/>
            <a:ext cx="2918880" cy="2012040"/>
          </a:xfrm>
          <a:prstGeom prst="rect">
            <a:avLst/>
          </a:prstGeom>
          <a:ln>
            <a:noFill/>
          </a:ln>
        </p:spPr>
      </p:pic>
      <p:sp>
        <p:nvSpPr>
          <p:cNvPr id="575" name="CustomShape 7"/>
          <p:cNvSpPr/>
          <p:nvPr/>
        </p:nvSpPr>
        <p:spPr>
          <a:xfrm>
            <a:off x="3863325" y="5040000"/>
            <a:ext cx="6908040" cy="1206720"/>
          </a:xfrm>
          <a:custGeom>
            <a:avLst/>
            <a:gdLst/>
            <a:ahLst/>
            <a:cxnLst/>
            <a:rect l="l" t="t" r="r" b="b"/>
            <a:pathLst>
              <a:path w="19202" h="3365">
                <a:moveTo>
                  <a:pt x="560" y="0"/>
                </a:moveTo>
                <a:cubicBezTo>
                  <a:pt x="280" y="0"/>
                  <a:pt x="0" y="280"/>
                  <a:pt x="0" y="560"/>
                </a:cubicBezTo>
                <a:lnTo>
                  <a:pt x="0" y="2803"/>
                </a:lnTo>
                <a:cubicBezTo>
                  <a:pt x="0" y="3083"/>
                  <a:pt x="280" y="3364"/>
                  <a:pt x="560" y="3364"/>
                </a:cubicBezTo>
                <a:lnTo>
                  <a:pt x="18640" y="3364"/>
                </a:lnTo>
                <a:cubicBezTo>
                  <a:pt x="18920" y="3364"/>
                  <a:pt x="19201" y="3083"/>
                  <a:pt x="19201" y="2803"/>
                </a:cubicBezTo>
                <a:lnTo>
                  <a:pt x="19201" y="560"/>
                </a:lnTo>
                <a:cubicBezTo>
                  <a:pt x="19201" y="280"/>
                  <a:pt x="18920" y="0"/>
                  <a:pt x="18640" y="0"/>
                </a:cubicBezTo>
                <a:lnTo>
                  <a:pt x="560" y="0"/>
                </a:lnTo>
              </a:path>
            </a:pathLst>
          </a:custGeom>
          <a:solidFill>
            <a:srgbClr val="FFFFFF"/>
          </a:solidFill>
          <a:ln w="36000">
            <a:solidFill>
              <a:srgbClr val="3366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6" name="CustomShape 8"/>
          <p:cNvSpPr/>
          <p:nvPr/>
        </p:nvSpPr>
        <p:spPr>
          <a:xfrm>
            <a:off x="4306845" y="5203800"/>
            <a:ext cx="5684040" cy="11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b="1" spc="-1" dirty="0" smtClean="0">
                <a:solidFill>
                  <a:srgbClr val="336633"/>
                </a:solidFill>
                <a:latin typeface="Arial"/>
                <a:ea typeface="Arial"/>
              </a:rPr>
              <a:t>ЗАКЛЮЧЕНО СОГЛАШЕНИЕ </a:t>
            </a:r>
            <a:r>
              <a:rPr lang="ru-RU" b="1" spc="-1" dirty="0">
                <a:solidFill>
                  <a:srgbClr val="336633"/>
                </a:solidFill>
                <a:latin typeface="Arial"/>
                <a:ea typeface="Arial"/>
              </a:rPr>
              <a:t>МЕЖДУ </a:t>
            </a:r>
            <a:endParaRPr lang="ru-RU" spc="-1" dirty="0">
              <a:solidFill>
                <a:prstClr val="black"/>
              </a:solidFill>
              <a:latin typeface="Arial"/>
            </a:endParaRPr>
          </a:p>
          <a:p>
            <a:pPr algn="ctr"/>
            <a:r>
              <a:rPr lang="ru-RU" b="1" spc="-1" dirty="0">
                <a:solidFill>
                  <a:srgbClr val="336633"/>
                </a:solidFill>
                <a:latin typeface="Arial"/>
                <a:ea typeface="Arial"/>
              </a:rPr>
              <a:t>ПРАВИТЕЛЬСТВОМ КУРГАНСКОЙ ОБЛАСТИ И </a:t>
            </a:r>
            <a:endParaRPr lang="ru-RU" spc="-1" dirty="0">
              <a:solidFill>
                <a:prstClr val="black"/>
              </a:solidFill>
              <a:latin typeface="Arial"/>
            </a:endParaRPr>
          </a:p>
          <a:p>
            <a:pPr algn="ctr"/>
            <a:r>
              <a:rPr lang="ru-RU" b="1" spc="-1" dirty="0">
                <a:solidFill>
                  <a:srgbClr val="336633"/>
                </a:solidFill>
                <a:latin typeface="Arial"/>
                <a:ea typeface="Arial"/>
              </a:rPr>
              <a:t>ООО «КОРПОРАЦИЯ СТС»</a:t>
            </a:r>
            <a:endParaRPr lang="ru-RU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103" y="6095158"/>
            <a:ext cx="862075" cy="7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9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409092" y="5328317"/>
            <a:ext cx="7728439" cy="13186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469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125" y="734631"/>
            <a:ext cx="631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Программа «Микро-Инвест-Плюс»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3476" y="172562"/>
            <a:ext cx="7438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МИКРОЗАЙМЫ ПОД ЛЬГОТНГЫЙ ПРОЦЕНТ</a:t>
            </a:r>
            <a:endParaRPr lang="ru-RU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6079" y="3455175"/>
            <a:ext cx="2777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Сумма </a:t>
            </a:r>
            <a:r>
              <a:rPr lang="ru-RU" sz="2000" b="1" dirty="0" err="1" smtClean="0"/>
              <a:t>микрозайма</a:t>
            </a:r>
            <a:r>
              <a:rPr lang="ru-RU" sz="2000" b="1" dirty="0"/>
              <a:t>: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66350" y="5328317"/>
            <a:ext cx="799905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Дополнительное условие </a:t>
            </a:r>
            <a:r>
              <a:rPr lang="ru-RU" sz="2000" dirty="0" smtClean="0"/>
              <a:t>– создание новых </a:t>
            </a:r>
            <a:r>
              <a:rPr lang="ru-RU" sz="2000" dirty="0"/>
              <a:t>рабочих </a:t>
            </a:r>
            <a:r>
              <a:rPr lang="ru-RU" sz="2000" dirty="0" smtClean="0"/>
              <a:t>мест:</a:t>
            </a:r>
          </a:p>
          <a:p>
            <a:r>
              <a:rPr lang="ru-RU" dirty="0"/>
              <a:t>до 1 000 000 </a:t>
            </a:r>
            <a:r>
              <a:rPr lang="ru-RU" dirty="0" err="1"/>
              <a:t>руб</a:t>
            </a:r>
            <a:r>
              <a:rPr lang="en-US" dirty="0"/>
              <a:t>. - </a:t>
            </a:r>
            <a:r>
              <a:rPr lang="ru-RU" dirty="0"/>
              <a:t>не менее 1-го рабочего места</a:t>
            </a:r>
            <a:r>
              <a:rPr lang="en-US" dirty="0"/>
              <a:t>;</a:t>
            </a:r>
          </a:p>
          <a:p>
            <a:r>
              <a:rPr lang="ru-RU" dirty="0"/>
              <a:t>от 1 000 000 руб. до 2 000 000 руб. – не менее 2-х рабочих мест</a:t>
            </a:r>
            <a:r>
              <a:rPr lang="en-US" dirty="0"/>
              <a:t>;</a:t>
            </a:r>
          </a:p>
          <a:p>
            <a:r>
              <a:rPr lang="ru-RU" dirty="0"/>
              <a:t>от 2 000 000 руб. до 3 000 000 руб. – не менее 3-х рабочих мест</a:t>
            </a:r>
            <a:r>
              <a:rPr lang="en-US" dirty="0"/>
              <a:t>.</a:t>
            </a:r>
          </a:p>
          <a:p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6079" y="1448533"/>
            <a:ext cx="81432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/>
              <a:t>Процентная ставка – </a:t>
            </a:r>
            <a:r>
              <a:rPr lang="ru-RU" sz="5400" b="1" dirty="0"/>
              <a:t>7%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65877" y="2462219"/>
            <a:ext cx="3175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Срок </a:t>
            </a:r>
            <a:r>
              <a:rPr lang="ru-RU" sz="2000" b="1" dirty="0" smtClean="0"/>
              <a:t>финансирования:</a:t>
            </a:r>
            <a:endParaRPr lang="ru-RU" sz="2000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101396724"/>
              </p:ext>
            </p:extLst>
          </p:nvPr>
        </p:nvGraphicFramePr>
        <p:xfrm>
          <a:off x="1173063" y="2462219"/>
          <a:ext cx="88789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5103" y="6095158"/>
            <a:ext cx="862075" cy="7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9488"/>
            <a:ext cx="12193057" cy="1469263"/>
          </a:xfrm>
          <a:prstGeom prst="rect">
            <a:avLst/>
          </a:prstGeom>
        </p:spPr>
      </p:pic>
      <p:sp>
        <p:nvSpPr>
          <p:cNvPr id="5" name="CustomShape 5"/>
          <p:cNvSpPr/>
          <p:nvPr/>
        </p:nvSpPr>
        <p:spPr>
          <a:xfrm>
            <a:off x="-511470" y="107639"/>
            <a:ext cx="10954735" cy="63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ru-RU" sz="3200" spc="-1" dirty="0">
                <a:solidFill>
                  <a:srgbClr val="336633"/>
                </a:solidFill>
                <a:latin typeface="Arial"/>
                <a:ea typeface="DejaVu Sans"/>
              </a:rPr>
              <a:t>	</a:t>
            </a:r>
            <a:r>
              <a:rPr lang="ru-RU" sz="2800" b="1" spc="-1" dirty="0" smtClean="0">
                <a:solidFill>
                  <a:srgbClr val="336633"/>
                </a:solidFill>
                <a:latin typeface="Arial"/>
                <a:ea typeface="DejaVu Sans"/>
              </a:rPr>
              <a:t>ПОРУЧИТЕЛЬСТВА ПО БАНКОВСКИМ КРЕДИТАМ  </a:t>
            </a:r>
            <a:endParaRPr lang="ru-RU" sz="28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5519923" y="713431"/>
            <a:ext cx="5309280" cy="63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DejaVu Sans"/>
              </a:rPr>
              <a:t>Субъектам МСП</a:t>
            </a:r>
            <a:endParaRPr lang="ru-RU" sz="28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8264" y="1955703"/>
            <a:ext cx="8847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5</a:t>
            </a:r>
            <a:r>
              <a:rPr lang="ru-RU" sz="2400" b="1" dirty="0" smtClean="0"/>
              <a:t>0</a:t>
            </a:r>
            <a:r>
              <a:rPr lang="ru-RU" sz="2400" b="1" dirty="0"/>
              <a:t>% от суммы кредита /займа/банковской гарантии </a:t>
            </a:r>
          </a:p>
        </p:txBody>
      </p:sp>
      <p:sp>
        <p:nvSpPr>
          <p:cNvPr id="8" name="CustomShape 4"/>
          <p:cNvSpPr/>
          <p:nvPr/>
        </p:nvSpPr>
        <p:spPr>
          <a:xfrm>
            <a:off x="1835995" y="3285900"/>
            <a:ext cx="8780040" cy="1292040"/>
          </a:xfrm>
          <a:custGeom>
            <a:avLst/>
            <a:gdLst/>
            <a:ahLst/>
            <a:cxnLst/>
            <a:rect l="l" t="t" r="r" b="b"/>
            <a:pathLst>
              <a:path w="24401" h="3601">
                <a:moveTo>
                  <a:pt x="600" y="0"/>
                </a:moveTo>
                <a:cubicBezTo>
                  <a:pt x="300" y="0"/>
                  <a:pt x="0" y="300"/>
                  <a:pt x="0" y="600"/>
                </a:cubicBezTo>
                <a:lnTo>
                  <a:pt x="0" y="3000"/>
                </a:lnTo>
                <a:cubicBezTo>
                  <a:pt x="0" y="3300"/>
                  <a:pt x="300" y="3600"/>
                  <a:pt x="600" y="3600"/>
                </a:cubicBezTo>
                <a:lnTo>
                  <a:pt x="23800" y="3600"/>
                </a:lnTo>
                <a:cubicBezTo>
                  <a:pt x="24100" y="3600"/>
                  <a:pt x="24400" y="3300"/>
                  <a:pt x="24400" y="3000"/>
                </a:cubicBezTo>
                <a:lnTo>
                  <a:pt x="24400" y="600"/>
                </a:lnTo>
                <a:cubicBezTo>
                  <a:pt x="24400" y="300"/>
                  <a:pt x="24100" y="0"/>
                  <a:pt x="23800" y="0"/>
                </a:cubicBezTo>
                <a:lnTo>
                  <a:pt x="600" y="0"/>
                </a:lnTo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4"/>
          <p:cNvSpPr/>
          <p:nvPr/>
        </p:nvSpPr>
        <p:spPr>
          <a:xfrm>
            <a:off x="1835995" y="4992063"/>
            <a:ext cx="8780040" cy="1292040"/>
          </a:xfrm>
          <a:custGeom>
            <a:avLst/>
            <a:gdLst/>
            <a:ahLst/>
            <a:cxnLst/>
            <a:rect l="l" t="t" r="r" b="b"/>
            <a:pathLst>
              <a:path w="24401" h="3601">
                <a:moveTo>
                  <a:pt x="600" y="0"/>
                </a:moveTo>
                <a:cubicBezTo>
                  <a:pt x="300" y="0"/>
                  <a:pt x="0" y="300"/>
                  <a:pt x="0" y="600"/>
                </a:cubicBezTo>
                <a:lnTo>
                  <a:pt x="0" y="3000"/>
                </a:lnTo>
                <a:cubicBezTo>
                  <a:pt x="0" y="3300"/>
                  <a:pt x="300" y="3600"/>
                  <a:pt x="600" y="3600"/>
                </a:cubicBezTo>
                <a:lnTo>
                  <a:pt x="23800" y="3600"/>
                </a:lnTo>
                <a:cubicBezTo>
                  <a:pt x="24100" y="3600"/>
                  <a:pt x="24400" y="3300"/>
                  <a:pt x="24400" y="3000"/>
                </a:cubicBezTo>
                <a:lnTo>
                  <a:pt x="24400" y="600"/>
                </a:lnTo>
                <a:cubicBezTo>
                  <a:pt x="24400" y="300"/>
                  <a:pt x="24100" y="0"/>
                  <a:pt x="23800" y="0"/>
                </a:cubicBezTo>
                <a:lnTo>
                  <a:pt x="600" y="0"/>
                </a:lnTo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Прямоугольник 9"/>
          <p:cNvSpPr/>
          <p:nvPr/>
        </p:nvSpPr>
        <p:spPr>
          <a:xfrm>
            <a:off x="2477437" y="3623784"/>
            <a:ext cx="723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</a:t>
            </a:r>
            <a:r>
              <a:rPr lang="ru-RU" sz="2400" b="1" dirty="0" smtClean="0"/>
              <a:t>е </a:t>
            </a:r>
            <a:r>
              <a:rPr lang="ru-RU" sz="2400" b="1" dirty="0"/>
              <a:t>более 10,5 млн. рублей на один </a:t>
            </a:r>
            <a:r>
              <a:rPr lang="ru-RU" sz="2400" b="1" dirty="0" smtClean="0"/>
              <a:t>договор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65360" y="5296886"/>
            <a:ext cx="7493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Ставка </a:t>
            </a:r>
            <a:r>
              <a:rPr lang="ru-RU" sz="2400" b="1" dirty="0"/>
              <a:t>вознаграждения по поручительствам — от 0,5% до 1%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9518" y="2690446"/>
            <a:ext cx="10704974" cy="0"/>
          </a:xfrm>
          <a:prstGeom prst="line">
            <a:avLst/>
          </a:prstGeom>
          <a:ln w="5715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30" y="3581597"/>
            <a:ext cx="743776" cy="7437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37" y="5296886"/>
            <a:ext cx="743776" cy="7437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103" y="6095158"/>
            <a:ext cx="862075" cy="7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17789" y="5741421"/>
            <a:ext cx="5330946" cy="10219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9488"/>
            <a:ext cx="12193057" cy="1469263"/>
          </a:xfrm>
          <a:prstGeom prst="rect">
            <a:avLst/>
          </a:prstGeom>
        </p:spPr>
      </p:pic>
      <p:sp>
        <p:nvSpPr>
          <p:cNvPr id="5" name="CustomShape 5"/>
          <p:cNvSpPr/>
          <p:nvPr/>
        </p:nvSpPr>
        <p:spPr>
          <a:xfrm>
            <a:off x="-511470" y="107639"/>
            <a:ext cx="10954735" cy="63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ru-RU" sz="3200" spc="-1" dirty="0">
                <a:solidFill>
                  <a:srgbClr val="336633"/>
                </a:solidFill>
                <a:latin typeface="Arial"/>
                <a:ea typeface="DejaVu Sans"/>
              </a:rPr>
              <a:t>	</a:t>
            </a:r>
            <a:r>
              <a:rPr lang="ru-RU" sz="2800" b="1" spc="-1" dirty="0" smtClean="0">
                <a:solidFill>
                  <a:srgbClr val="336633"/>
                </a:solidFill>
                <a:latin typeface="Arial"/>
                <a:ea typeface="DejaVu Sans"/>
              </a:rPr>
              <a:t>Кредитование субъектов МСП</a:t>
            </a:r>
            <a:endParaRPr lang="ru-RU" sz="28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5519923" y="713431"/>
            <a:ext cx="5309280" cy="63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DejaVu Sans"/>
              </a:rPr>
              <a:t>Корпорация МСП</a:t>
            </a:r>
            <a:endParaRPr lang="ru-RU" sz="28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848" y="1588254"/>
            <a:ext cx="4557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Программа стимулирования кредитования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9230" y="2846613"/>
            <a:ext cx="54395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/>
              <a:t>9,6% </a:t>
            </a:r>
            <a:r>
              <a:rPr lang="ru-RU" sz="2000" dirty="0" smtClean="0"/>
              <a:t>- приоритетные отрасли экономики, лизинговой компании, МФО или организации, управляющей объектами инфраструктуры поддержки субъектов МСП;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/>
              <a:t>10,6% </a:t>
            </a:r>
            <a:r>
              <a:rPr lang="ru-RU" sz="2000" dirty="0"/>
              <a:t>- для субъектов МСП в прочих отраслях. </a:t>
            </a:r>
          </a:p>
          <a:p>
            <a:endParaRPr lang="ru-RU" sz="20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9518" y="2690446"/>
            <a:ext cx="10704974" cy="0"/>
          </a:xfrm>
          <a:prstGeom prst="line">
            <a:avLst/>
          </a:prstGeom>
          <a:ln w="5715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103" y="6095158"/>
            <a:ext cx="862075" cy="710719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059023" y="1478751"/>
            <a:ext cx="0" cy="5062887"/>
          </a:xfrm>
          <a:prstGeom prst="line">
            <a:avLst/>
          </a:prstGeom>
          <a:ln w="5715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5032" y="5851856"/>
            <a:ext cx="5096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400" b="1" dirty="0">
                <a:solidFill>
                  <a:schemeClr val="bg1"/>
                </a:solidFill>
              </a:rPr>
              <a:t>Срок льготного фондирования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 </a:t>
            </a:r>
            <a:r>
              <a:rPr lang="ru-RU" sz="2400" b="1" dirty="0">
                <a:solidFill>
                  <a:schemeClr val="bg1"/>
                </a:solidFill>
              </a:rPr>
              <a:t>3 лет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27465" y="1588254"/>
            <a:ext cx="4557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Программа льготного кредитования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09561" y="2894391"/>
            <a:ext cx="54395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До 8,5% </a:t>
            </a:r>
            <a:r>
              <a:rPr lang="ru-RU" sz="2000" dirty="0" smtClean="0"/>
              <a:t>- Инвестиционные проекты </a:t>
            </a:r>
            <a:r>
              <a:rPr lang="ru-RU" sz="2000" dirty="0"/>
              <a:t>и пополнение оборотных средств (приоритетные отрасли</a:t>
            </a:r>
            <a:r>
              <a:rPr lang="ru-RU" sz="2000" dirty="0" smtClean="0"/>
              <a:t>)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230821"/>
              </p:ext>
            </p:extLst>
          </p:nvPr>
        </p:nvGraphicFramePr>
        <p:xfrm>
          <a:off x="6299272" y="4131802"/>
          <a:ext cx="5650341" cy="185373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824868">
                  <a:extLst>
                    <a:ext uri="{9D8B030D-6E8A-4147-A177-3AD203B41FA5}">
                      <a16:colId xmlns:a16="http://schemas.microsoft.com/office/drawing/2014/main" val="2487160377"/>
                    </a:ext>
                  </a:extLst>
                </a:gridCol>
                <a:gridCol w="2825473">
                  <a:extLst>
                    <a:ext uri="{9D8B030D-6E8A-4147-A177-3AD203B41FA5}">
                      <a16:colId xmlns:a16="http://schemas.microsoft.com/office/drawing/2014/main" val="2269442577"/>
                    </a:ext>
                  </a:extLst>
                </a:gridCol>
              </a:tblGrid>
              <a:tr h="791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Инвестиционные цели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 пополнение оборотных средств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24015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От 3 </a:t>
                      </a:r>
                      <a:r>
                        <a:rPr lang="ru-RU" sz="2000" b="0" dirty="0" err="1">
                          <a:effectLst/>
                        </a:rPr>
                        <a:t>млн.руб</a:t>
                      </a:r>
                      <a:r>
                        <a:rPr lang="ru-RU" sz="2000" b="0" dirty="0">
                          <a:effectLst/>
                        </a:rPr>
                        <a:t>. </a:t>
                      </a:r>
                      <a:endParaRPr lang="ru-RU" sz="2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до </a:t>
                      </a:r>
                      <a:r>
                        <a:rPr lang="ru-RU" sz="2000" b="0" dirty="0">
                          <a:effectLst/>
                        </a:rPr>
                        <a:t>1 </a:t>
                      </a:r>
                      <a:r>
                        <a:rPr lang="ru-RU" sz="2000" b="0" dirty="0" err="1">
                          <a:effectLst/>
                        </a:rPr>
                        <a:t>млрд.руб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3 </a:t>
                      </a:r>
                      <a:r>
                        <a:rPr lang="ru-RU" sz="2000" dirty="0" err="1">
                          <a:effectLst/>
                        </a:rPr>
                        <a:t>млн.руб</a:t>
                      </a:r>
                      <a:r>
                        <a:rPr lang="ru-RU" sz="2000" dirty="0">
                          <a:effectLst/>
                        </a:rPr>
                        <a:t>.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до </a:t>
                      </a:r>
                      <a:r>
                        <a:rPr lang="ru-RU" sz="2000" dirty="0">
                          <a:effectLst/>
                        </a:rPr>
                        <a:t>100 </a:t>
                      </a:r>
                      <a:r>
                        <a:rPr lang="ru-RU" sz="2000" dirty="0" err="1">
                          <a:effectLst/>
                        </a:rPr>
                        <a:t>млн.руб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30229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До 10 лет 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3 лет 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21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1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544"/>
            <a:ext cx="12193057" cy="1022069"/>
          </a:xfrm>
          <a:prstGeom prst="rect">
            <a:avLst/>
          </a:prstGeom>
        </p:spPr>
      </p:pic>
      <p:sp>
        <p:nvSpPr>
          <p:cNvPr id="8" name="CustomShape 5"/>
          <p:cNvSpPr/>
          <p:nvPr/>
        </p:nvSpPr>
        <p:spPr>
          <a:xfrm>
            <a:off x="1730569" y="19624"/>
            <a:ext cx="10954735" cy="63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ru-RU" sz="2800" spc="-1" dirty="0">
                <a:solidFill>
                  <a:srgbClr val="336633"/>
                </a:solidFill>
                <a:latin typeface="Arial"/>
                <a:ea typeface="DejaVu Sans"/>
              </a:rPr>
              <a:t>	</a:t>
            </a:r>
            <a:r>
              <a:rPr lang="ru-RU" sz="2600" b="1" spc="-1" dirty="0" smtClean="0">
                <a:solidFill>
                  <a:srgbClr val="336633"/>
                </a:solidFill>
                <a:latin typeface="Arial"/>
                <a:ea typeface="DejaVu Sans"/>
              </a:rPr>
              <a:t>ОБРАЗОВАНИЕ ДЛЯ БИЗНЕСА</a:t>
            </a:r>
            <a:endParaRPr lang="ru-RU" sz="26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" t="5"/>
          <a:stretch/>
        </p:blipFill>
        <p:spPr>
          <a:xfrm>
            <a:off x="360485" y="1248508"/>
            <a:ext cx="10914832" cy="47390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22131" y="1380392"/>
            <a:ext cx="8801100" cy="7473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103" y="6095158"/>
            <a:ext cx="862075" cy="7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9"/>
            <a:ext cx="12193057" cy="1022069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7093401" y="4558123"/>
            <a:ext cx="3913043" cy="1979245"/>
          </a:xfrm>
          <a:prstGeom prst="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18757" y="1451114"/>
            <a:ext cx="3913043" cy="2631528"/>
          </a:xfrm>
          <a:prstGeom prst="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28907" y="4560477"/>
            <a:ext cx="4173916" cy="1976891"/>
          </a:xfrm>
          <a:prstGeom prst="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44768" y="1319691"/>
            <a:ext cx="4158055" cy="2631529"/>
          </a:xfrm>
          <a:prstGeom prst="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03373" y="1749121"/>
            <a:ext cx="344849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Маркетинговые и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патентные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исследования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Поиск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покупателей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Выставки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/ выездные и реверсные бизнес-миссии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17504" y="55587"/>
            <a:ext cx="4574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2075" y="2249502"/>
            <a:ext cx="147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23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Курган (ЦПЭ)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823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7275" y="2240597"/>
            <a:ext cx="1587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23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Москва (РЭЦ)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823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3373" y="3547061"/>
            <a:ext cx="147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23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Курган (ЦПЭ)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823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7275" y="3511143"/>
            <a:ext cx="1587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23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Москва (РЭЦ)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823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18617" y="1023738"/>
            <a:ext cx="41686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ИЗУЧЕНИЕ РЫНКОВ/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ПОИСК ПАРТНЕРОВ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2883" y="1527030"/>
            <a:ext cx="4485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Школа экспорта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Маркетинг и электронная коммерция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Правовые аспекты и документационное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сопровождение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Финансовое инструменты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Таможня и логистика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Налоги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Школа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делового английского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Акселерационная программа</a:t>
            </a:r>
          </a:p>
        </p:txBody>
      </p:sp>
      <p:sp>
        <p:nvSpPr>
          <p:cNvPr id="43" name="Объект 2"/>
          <p:cNvSpPr>
            <a:spLocks noGrp="1"/>
          </p:cNvSpPr>
          <p:nvPr>
            <p:ph idx="1"/>
          </p:nvPr>
        </p:nvSpPr>
        <p:spPr>
          <a:xfrm>
            <a:off x="984574" y="4860338"/>
            <a:ext cx="3591560" cy="1917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32424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Сертификация, патенты и др. разрешительная документация</a:t>
            </a:r>
            <a:endParaRPr lang="en-US" sz="1400" b="1" dirty="0" smtClean="0">
              <a:solidFill>
                <a:srgbClr val="32424F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400" b="1" dirty="0" smtClean="0">
              <a:solidFill>
                <a:srgbClr val="32424F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32424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Юридическая экспертиза внешнеторгового контракта</a:t>
            </a:r>
            <a:endParaRPr lang="ru-RU" sz="1400" b="1" dirty="0">
              <a:solidFill>
                <a:srgbClr val="32424F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7488" y="4039683"/>
            <a:ext cx="46282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ПОДГОТОВКА ЭКСПОРТНОЙ ДОКУМЕНТАЦИИ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119863" y="4158012"/>
            <a:ext cx="3730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E-COMMERCE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132853" y="4659481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Alibaba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Allbiz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GlobalRusTrade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2424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2424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Банк бизнес-партнеров Сбербанка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84574" y="935645"/>
            <a:ext cx="27542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ОБРАЗОВАТЕЛЬНЫЙ БЛОК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944734" y="1823944"/>
            <a:ext cx="3463" cy="1815570"/>
          </a:xfrm>
          <a:prstGeom prst="straightConnector1">
            <a:avLst/>
          </a:prstGeom>
          <a:ln w="19050">
            <a:solidFill>
              <a:srgbClr val="58667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44444" y="1512087"/>
            <a:ext cx="1" cy="2338210"/>
          </a:xfrm>
          <a:prstGeom prst="straightConnector1">
            <a:avLst/>
          </a:prstGeom>
          <a:ln w="19050">
            <a:solidFill>
              <a:srgbClr val="58667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871462" y="4628583"/>
            <a:ext cx="0" cy="1662234"/>
          </a:xfrm>
          <a:prstGeom prst="straightConnector1">
            <a:avLst/>
          </a:prstGeom>
          <a:ln w="19050">
            <a:solidFill>
              <a:srgbClr val="58667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44444" y="4688718"/>
            <a:ext cx="0" cy="1407951"/>
          </a:xfrm>
          <a:prstGeom prst="straightConnector1">
            <a:avLst/>
          </a:prstGeom>
          <a:ln w="19050">
            <a:solidFill>
              <a:srgbClr val="58667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6820779" y="1932309"/>
            <a:ext cx="247909" cy="243801"/>
            <a:chOff x="6685154" y="2075562"/>
            <a:chExt cx="1025831" cy="1008832"/>
          </a:xfrm>
        </p:grpSpPr>
        <p:sp>
          <p:nvSpPr>
            <p:cNvPr id="20" name="Овал 19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810261" y="2751059"/>
            <a:ext cx="247909" cy="243801"/>
            <a:chOff x="6685154" y="2075562"/>
            <a:chExt cx="1025831" cy="1008832"/>
          </a:xfrm>
        </p:grpSpPr>
        <p:sp>
          <p:nvSpPr>
            <p:cNvPr id="61" name="Овал 60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820778" y="3287630"/>
            <a:ext cx="247909" cy="243801"/>
            <a:chOff x="6685154" y="2075562"/>
            <a:chExt cx="1025831" cy="1008832"/>
          </a:xfrm>
        </p:grpSpPr>
        <p:sp>
          <p:nvSpPr>
            <p:cNvPr id="64" name="Овал 63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26626" y="1593103"/>
            <a:ext cx="247909" cy="243801"/>
            <a:chOff x="6685154" y="2075562"/>
            <a:chExt cx="1025831" cy="1008832"/>
          </a:xfrm>
        </p:grpSpPr>
        <p:sp>
          <p:nvSpPr>
            <p:cNvPr id="30" name="Овал 29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22347" y="2789927"/>
            <a:ext cx="247909" cy="243801"/>
            <a:chOff x="6685154" y="2075562"/>
            <a:chExt cx="1025831" cy="1008832"/>
          </a:xfrm>
        </p:grpSpPr>
        <p:sp>
          <p:nvSpPr>
            <p:cNvPr id="35" name="Овал 34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21499" y="3362648"/>
            <a:ext cx="247909" cy="243801"/>
            <a:chOff x="6685154" y="2075562"/>
            <a:chExt cx="1025831" cy="1008832"/>
          </a:xfrm>
        </p:grpSpPr>
        <p:sp>
          <p:nvSpPr>
            <p:cNvPr id="38" name="Овал 37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08070" y="4859836"/>
            <a:ext cx="247909" cy="243801"/>
            <a:chOff x="6685154" y="2075562"/>
            <a:chExt cx="1025831" cy="1008832"/>
          </a:xfrm>
        </p:grpSpPr>
        <p:sp>
          <p:nvSpPr>
            <p:cNvPr id="42" name="Овал 41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07418" y="5696954"/>
            <a:ext cx="247909" cy="243801"/>
            <a:chOff x="6685154" y="2075562"/>
            <a:chExt cx="1025831" cy="1008832"/>
          </a:xfrm>
        </p:grpSpPr>
        <p:sp>
          <p:nvSpPr>
            <p:cNvPr id="47" name="Овал 46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764806" y="4809477"/>
            <a:ext cx="247909" cy="243801"/>
            <a:chOff x="6685154" y="2075562"/>
            <a:chExt cx="1025831" cy="1008832"/>
          </a:xfrm>
        </p:grpSpPr>
        <p:sp>
          <p:nvSpPr>
            <p:cNvPr id="50" name="Овал 49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753185" y="5165832"/>
            <a:ext cx="247909" cy="243801"/>
            <a:chOff x="6685154" y="2075562"/>
            <a:chExt cx="1025831" cy="1008832"/>
          </a:xfrm>
        </p:grpSpPr>
        <p:sp>
          <p:nvSpPr>
            <p:cNvPr id="55" name="Овал 54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751179" y="5582307"/>
            <a:ext cx="247909" cy="243801"/>
            <a:chOff x="6685154" y="2075562"/>
            <a:chExt cx="1025831" cy="1008832"/>
          </a:xfrm>
        </p:grpSpPr>
        <p:sp>
          <p:nvSpPr>
            <p:cNvPr id="68" name="Овал 67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751179" y="6015242"/>
            <a:ext cx="247909" cy="243801"/>
            <a:chOff x="6685154" y="2075562"/>
            <a:chExt cx="1025831" cy="1008832"/>
          </a:xfrm>
        </p:grpSpPr>
        <p:sp>
          <p:nvSpPr>
            <p:cNvPr id="71" name="Овал 70"/>
            <p:cNvSpPr/>
            <p:nvPr/>
          </p:nvSpPr>
          <p:spPr>
            <a:xfrm>
              <a:off x="6685154" y="2075562"/>
              <a:ext cx="1025831" cy="1008832"/>
            </a:xfrm>
            <a:prstGeom prst="ellipse">
              <a:avLst/>
            </a:prstGeom>
            <a:solidFill>
              <a:srgbClr val="09B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6892339" y="2285713"/>
              <a:ext cx="611459" cy="6013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CustomShape 5"/>
          <p:cNvSpPr/>
          <p:nvPr/>
        </p:nvSpPr>
        <p:spPr>
          <a:xfrm>
            <a:off x="1719846" y="-29746"/>
            <a:ext cx="10954735" cy="63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-1" normalizeH="0" baseline="0" noProof="0" dirty="0" smtClean="0">
                <a:ln>
                  <a:noFill/>
                </a:ln>
                <a:solidFill>
                  <a:srgbClr val="336633"/>
                </a:solidFill>
                <a:effectLst/>
                <a:uLnTx/>
                <a:uFillTx/>
                <a:latin typeface="Arial"/>
                <a:ea typeface="DejaVu Sans"/>
              </a:rPr>
              <a:t>	</a:t>
            </a:r>
            <a:r>
              <a:rPr kumimoji="0" lang="ru-RU" sz="2800" b="1" i="0" u="none" strike="noStrike" kern="0" cap="none" spc="-1" normalizeH="0" baseline="0" noProof="0" dirty="0" smtClean="0">
                <a:ln>
                  <a:noFill/>
                </a:ln>
                <a:solidFill>
                  <a:srgbClr val="336633"/>
                </a:solidFill>
                <a:effectLst/>
                <a:uLnTx/>
                <a:uFillTx/>
                <a:latin typeface="Arial"/>
                <a:ea typeface="DejaVu Sans"/>
              </a:rPr>
              <a:t>ЭКСПОРТНЫЕ ПРОЕКТЫ </a:t>
            </a:r>
            <a:endParaRPr kumimoji="0" lang="ru-RU" sz="2800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09002" y="417997"/>
            <a:ext cx="631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Arial"/>
              </a:rPr>
              <a:t>Индивидуальное сопровождение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42" y="3071856"/>
            <a:ext cx="804742" cy="798645"/>
          </a:xfrm>
          <a:prstGeom prst="rect">
            <a:avLst/>
          </a:prstGeom>
        </p:spPr>
      </p:pic>
      <p:sp>
        <p:nvSpPr>
          <p:cNvPr id="79" name="Freeform 42"/>
          <p:cNvSpPr>
            <a:spLocks noEditPoints="1"/>
          </p:cNvSpPr>
          <p:nvPr/>
        </p:nvSpPr>
        <p:spPr bwMode="auto">
          <a:xfrm>
            <a:off x="4227802" y="3270549"/>
            <a:ext cx="495348" cy="426376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Овал 79"/>
          <p:cNvSpPr/>
          <p:nvPr/>
        </p:nvSpPr>
        <p:spPr>
          <a:xfrm>
            <a:off x="10105929" y="3209025"/>
            <a:ext cx="806817" cy="794847"/>
          </a:xfrm>
          <a:prstGeom prst="ellipse">
            <a:avLst/>
          </a:prstGeom>
          <a:solidFill>
            <a:srgbClr val="B5C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Freeform 178"/>
          <p:cNvSpPr>
            <a:spLocks noEditPoints="1"/>
          </p:cNvSpPr>
          <p:nvPr/>
        </p:nvSpPr>
        <p:spPr bwMode="auto">
          <a:xfrm>
            <a:off x="10261662" y="3398707"/>
            <a:ext cx="495349" cy="373080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Овал 81"/>
          <p:cNvSpPr/>
          <p:nvPr/>
        </p:nvSpPr>
        <p:spPr>
          <a:xfrm>
            <a:off x="4052592" y="4655854"/>
            <a:ext cx="806817" cy="794847"/>
          </a:xfrm>
          <a:prstGeom prst="ellipse">
            <a:avLst/>
          </a:prstGeom>
          <a:solidFill>
            <a:srgbClr val="B3B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Freeform 103"/>
          <p:cNvSpPr>
            <a:spLocks noEditPoints="1"/>
          </p:cNvSpPr>
          <p:nvPr/>
        </p:nvSpPr>
        <p:spPr bwMode="auto">
          <a:xfrm>
            <a:off x="4254446" y="4771685"/>
            <a:ext cx="399833" cy="559819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Овал 84"/>
          <p:cNvSpPr/>
          <p:nvPr/>
        </p:nvSpPr>
        <p:spPr>
          <a:xfrm>
            <a:off x="10085458" y="4639050"/>
            <a:ext cx="806817" cy="794847"/>
          </a:xfrm>
          <a:prstGeom prst="ellipse">
            <a:avLst/>
          </a:prstGeom>
          <a:solidFill>
            <a:srgbClr val="09B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Freeform 5"/>
          <p:cNvSpPr>
            <a:spLocks noEditPoints="1"/>
          </p:cNvSpPr>
          <p:nvPr/>
        </p:nvSpPr>
        <p:spPr bwMode="auto">
          <a:xfrm>
            <a:off x="10247309" y="4770768"/>
            <a:ext cx="483113" cy="48311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103" y="6095158"/>
            <a:ext cx="862075" cy="7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4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015284"/>
            <a:ext cx="12192000" cy="842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5417" y="5263927"/>
            <a:ext cx="556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hlinkClick r:id="rId2"/>
              </a:rPr>
              <a:t>invest@invest45.ru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42" y="-39930"/>
            <a:ext cx="12193057" cy="14692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34644" y="101034"/>
            <a:ext cx="4451557" cy="5936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1650" tIns="40820" rIns="81650" bIns="40820" anchor="t" anchorCtr="0" compatLnSpc="0">
            <a:spAutoFit/>
          </a:bodyPr>
          <a:lstStyle/>
          <a:p>
            <a:pPr marL="0" marR="0" lvl="0" indent="0" algn="l" defTabSz="82954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3266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/>
                <a:ea typeface="Andale Sans UI" pitchFamily="2"/>
                <a:cs typeface="Tahoma" pitchFamily="2"/>
              </a:rPr>
              <a:t>КОНТАКТНЫЕ ДАННЫЕ</a:t>
            </a:r>
            <a:endParaRPr kumimoji="0" lang="ru-RU" sz="3266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itchFamily="34"/>
              <a:ea typeface="Andale Sans UI" pitchFamily="2"/>
              <a:cs typeface="Tahoma" pitchFamily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31868" y="1644878"/>
            <a:ext cx="8112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ФОНД «ИНВЕСТИЦИОННОЕ АГЕНТСТВО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КУРГАНСКОЙ ОБЛАСТИ»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746" y="2845207"/>
            <a:ext cx="7267062" cy="2438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91" y="2569074"/>
            <a:ext cx="2458955" cy="25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82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340</Words>
  <Application>Microsoft Office PowerPoint</Application>
  <PresentationFormat>Широкоэкранный</PresentationFormat>
  <Paragraphs>89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Andale Sans UI</vt:lpstr>
      <vt:lpstr>Arial</vt:lpstr>
      <vt:lpstr>Arial Narrow</vt:lpstr>
      <vt:lpstr>Calibri</vt:lpstr>
      <vt:lpstr>Calibri Light</vt:lpstr>
      <vt:lpstr>DejaVu Sans</vt:lpstr>
      <vt:lpstr>Roboto</vt:lpstr>
      <vt:lpstr>Roboto Light</vt:lpstr>
      <vt:lpstr>Symbol</vt:lpstr>
      <vt:lpstr>Tahoma</vt:lpstr>
      <vt:lpstr>Times New Roman</vt:lpstr>
      <vt:lpstr>Wingdings</vt:lpstr>
      <vt:lpstr>Тема Office</vt:lpstr>
      <vt:lpstr>Office Theme</vt:lpstr>
      <vt:lpstr>Default</vt:lpstr>
      <vt:lpstr>Меры поддержки  на территории Курганской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Пользователь Windows</cp:lastModifiedBy>
  <cp:revision>31</cp:revision>
  <dcterms:created xsi:type="dcterms:W3CDTF">2019-03-26T12:22:20Z</dcterms:created>
  <dcterms:modified xsi:type="dcterms:W3CDTF">2019-04-20T08:07:44Z</dcterms:modified>
</cp:coreProperties>
</file>