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36" r:id="rId1"/>
  </p:sldMasterIdLst>
  <p:notesMasterIdLst>
    <p:notesMasterId r:id="rId11"/>
  </p:notesMasterIdLst>
  <p:sldIdLst>
    <p:sldId id="296" r:id="rId2"/>
    <p:sldId id="304" r:id="rId3"/>
    <p:sldId id="319" r:id="rId4"/>
    <p:sldId id="320" r:id="rId5"/>
    <p:sldId id="294" r:id="rId6"/>
    <p:sldId id="307" r:id="rId7"/>
    <p:sldId id="315" r:id="rId8"/>
    <p:sldId id="316" r:id="rId9"/>
    <p:sldId id="318" r:id="rId10"/>
  </p:sldIdLst>
  <p:sldSz cx="9144000" cy="6858000" type="screen4x3"/>
  <p:notesSz cx="6799263" cy="9875838"/>
  <p:defaultTextStyle>
    <a:defPPr>
      <a:defRPr lang="ru-RU"/>
    </a:defPPr>
    <a:lvl1pPr marL="0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19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39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358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477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596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716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835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954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6CC"/>
    <a:srgbClr val="0066FF"/>
    <a:srgbClr val="0099FF"/>
    <a:srgbClr val="3399FF"/>
    <a:srgbClr val="4476B2"/>
    <a:srgbClr val="6666FF"/>
    <a:srgbClr val="0033CC"/>
    <a:srgbClr val="F4D6AA"/>
    <a:srgbClr val="9BE5FF"/>
    <a:srgbClr val="64EA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5961" autoAdjust="0"/>
  </p:normalViewPr>
  <p:slideViewPr>
    <p:cSldViewPr>
      <p:cViewPr>
        <p:scale>
          <a:sx n="85" d="100"/>
          <a:sy n="85" d="100"/>
        </p:scale>
        <p:origin x="-936" y="27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1"/>
            <a:ext cx="2946348" cy="495507"/>
          </a:xfrm>
          <a:prstGeom prst="rect">
            <a:avLst/>
          </a:prstGeom>
        </p:spPr>
        <p:txBody>
          <a:bodyPr vert="horz" lIns="91891" tIns="45944" rIns="91891" bIns="45944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1345" y="11"/>
            <a:ext cx="2946348" cy="495507"/>
          </a:xfrm>
          <a:prstGeom prst="rect">
            <a:avLst/>
          </a:prstGeom>
        </p:spPr>
        <p:txBody>
          <a:bodyPr vert="horz" lIns="91891" tIns="45944" rIns="91891" bIns="45944" rtlCol="0"/>
          <a:lstStyle>
            <a:lvl1pPr algn="r">
              <a:defRPr sz="1200"/>
            </a:lvl1pPr>
          </a:lstStyle>
          <a:p>
            <a:fld id="{C931D343-E24F-442F-9E32-D065A5EBFC4B}" type="datetimeFigureOut">
              <a:rPr lang="ru-RU" smtClean="0"/>
              <a:t>30.06.2020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77925" y="1235075"/>
            <a:ext cx="4443413" cy="33321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891" tIns="45944" rIns="91891" bIns="45944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7" y="4752747"/>
            <a:ext cx="5439410" cy="3888612"/>
          </a:xfrm>
          <a:prstGeom prst="rect">
            <a:avLst/>
          </a:prstGeom>
        </p:spPr>
        <p:txBody>
          <a:bodyPr vert="horz" lIns="91891" tIns="45944" rIns="91891" bIns="45944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80333"/>
            <a:ext cx="2946348" cy="495506"/>
          </a:xfrm>
          <a:prstGeom prst="rect">
            <a:avLst/>
          </a:prstGeom>
        </p:spPr>
        <p:txBody>
          <a:bodyPr vert="horz" lIns="91891" tIns="45944" rIns="91891" bIns="45944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1345" y="9380333"/>
            <a:ext cx="2946348" cy="495506"/>
          </a:xfrm>
          <a:prstGeom prst="rect">
            <a:avLst/>
          </a:prstGeom>
        </p:spPr>
        <p:txBody>
          <a:bodyPr vert="horz" lIns="91891" tIns="45944" rIns="91891" bIns="45944" rtlCol="0" anchor="b"/>
          <a:lstStyle>
            <a:lvl1pPr algn="r">
              <a:defRPr sz="1200"/>
            </a:lvl1pPr>
          </a:lstStyle>
          <a:p>
            <a:fld id="{9682C83A-9D3B-497B-A1B9-C50737D7CC5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207055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Shape 51"/>
          <p:cNvSpPr>
            <a:spLocks noGrp="1" noRot="1" noChangeAspect="1"/>
          </p:cNvSpPr>
          <p:nvPr>
            <p:ph type="sldImg" idx="2"/>
          </p:nvPr>
        </p:nvSpPr>
        <p:spPr>
          <a:xfrm>
            <a:off x="930275" y="739775"/>
            <a:ext cx="4938713" cy="370363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" name="Shape 52"/>
          <p:cNvSpPr txBox="1">
            <a:spLocks noGrp="1"/>
          </p:cNvSpPr>
          <p:nvPr>
            <p:ph type="body" idx="1"/>
          </p:nvPr>
        </p:nvSpPr>
        <p:spPr>
          <a:xfrm>
            <a:off x="679927" y="4691025"/>
            <a:ext cx="5439410" cy="4444127"/>
          </a:xfrm>
          <a:prstGeom prst="rect">
            <a:avLst/>
          </a:prstGeom>
        </p:spPr>
        <p:txBody>
          <a:bodyPr spcFirstLastPara="1" wrap="square" lIns="91910" tIns="91910" rIns="91910" bIns="91910" anchor="t" anchorCtr="0">
            <a:noAutofit/>
          </a:bodyPr>
          <a:lstStyle/>
          <a:p>
            <a:endParaRPr/>
          </a:p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84286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50799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8" y="1428"/>
            <a:ext cx="9142642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685800" y="3363691"/>
            <a:ext cx="7772400" cy="1470025"/>
          </a:xfrm>
        </p:spPr>
        <p:txBody>
          <a:bodyPr>
            <a:normAutofit/>
          </a:bodyPr>
          <a:lstStyle>
            <a:lvl1pPr>
              <a:defRPr sz="4874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1371600" y="4865834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736" b="0">
                <a:solidFill>
                  <a:schemeClr val="bg1"/>
                </a:solidFill>
                <a:latin typeface="+mj-lt"/>
              </a:defRPr>
            </a:lvl1pPr>
            <a:lvl2pPr marL="4458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16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37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832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29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74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206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664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374384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164"/>
            </a:lvl1pPr>
            <a:lvl2pPr marL="445801" indent="0">
              <a:buNone/>
              <a:defRPr sz="2736"/>
            </a:lvl2pPr>
            <a:lvl3pPr marL="891603" indent="0">
              <a:buNone/>
              <a:defRPr sz="2309"/>
            </a:lvl3pPr>
            <a:lvl4pPr marL="1337404" indent="0">
              <a:buNone/>
              <a:defRPr sz="1967"/>
            </a:lvl4pPr>
            <a:lvl5pPr marL="1783205" indent="0">
              <a:buNone/>
              <a:defRPr sz="1967"/>
            </a:lvl5pPr>
            <a:lvl6pPr marL="2229005" indent="0">
              <a:buNone/>
              <a:defRPr sz="1967"/>
            </a:lvl6pPr>
            <a:lvl7pPr marL="2674808" indent="0">
              <a:buNone/>
              <a:defRPr sz="1967"/>
            </a:lvl7pPr>
            <a:lvl8pPr marL="3120609" indent="0">
              <a:buNone/>
              <a:defRPr sz="1967"/>
            </a:lvl8pPr>
            <a:lvl9pPr marL="3566409" indent="0">
              <a:buNone/>
              <a:defRPr sz="1967"/>
            </a:lvl9pPr>
          </a:lstStyle>
          <a:p>
            <a:r>
              <a:rPr lang="ru-RU" dirty="0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3697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207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753350" y="303213"/>
            <a:ext cx="2405063" cy="64516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988" y="303213"/>
            <a:ext cx="7065962" cy="64516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1139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08037" indent="2715">
              <a:defRPr>
                <a:latin typeface="+mj-lt"/>
              </a:defRPr>
            </a:lvl2pPr>
            <a:lvl3pPr marL="537369" indent="-222547">
              <a:tabLst/>
              <a:defRPr>
                <a:latin typeface="+mj-lt"/>
              </a:defRPr>
            </a:lvl3pPr>
            <a:lvl4pPr marL="0" indent="308037">
              <a:lnSpc>
                <a:spcPts val="1539"/>
              </a:lnSpc>
              <a:spcBef>
                <a:spcPts val="342"/>
              </a:spcBef>
              <a:defRPr>
                <a:latin typeface="+mj-lt"/>
              </a:defRPr>
            </a:lvl4pPr>
            <a:lvl5pPr>
              <a:lnSpc>
                <a:spcPts val="1539"/>
              </a:lnSpc>
              <a:spcBef>
                <a:spcPts val="342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 userDrawn="1"/>
        </p:nvSpPr>
        <p:spPr>
          <a:xfrm>
            <a:off x="5926640" y="5127078"/>
            <a:ext cx="923618" cy="376853"/>
          </a:xfrm>
          <a:prstGeom prst="rect">
            <a:avLst/>
          </a:prstGeom>
          <a:noFill/>
        </p:spPr>
        <p:txBody>
          <a:bodyPr wrap="square" lIns="78164" tIns="39082" rIns="78164" bIns="39082" rtlCol="0">
            <a:noAutofit/>
          </a:bodyPr>
          <a:lstStyle/>
          <a:p>
            <a:pPr defTabSz="891603"/>
            <a:endParaRPr lang="ru-RU" sz="1796" dirty="0">
              <a:solidFill>
                <a:prstClr val="black"/>
              </a:solidFill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822635" y="501071"/>
            <a:ext cx="7337192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181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472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10752" indent="0">
              <a:defRPr>
                <a:latin typeface="+mj-lt"/>
              </a:defRPr>
            </a:lvl2pPr>
            <a:lvl3pPr marL="537369" indent="-222547">
              <a:defRPr>
                <a:latin typeface="+mj-lt"/>
              </a:defRPr>
            </a:lvl3pPr>
            <a:lvl4pPr marL="0" indent="308037">
              <a:defRPr>
                <a:latin typeface="+mj-lt"/>
              </a:defRPr>
            </a:lvl4pPr>
            <a:lvl5pPr marL="1226720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821926" y="501071"/>
            <a:ext cx="7337901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6629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2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7" y="1012506"/>
            <a:ext cx="7320689" cy="2024630"/>
          </a:xfrm>
        </p:spPr>
        <p:txBody>
          <a:bodyPr anchor="t"/>
          <a:lstStyle>
            <a:lvl1pPr algn="l">
              <a:defRPr sz="3933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7" y="3429720"/>
            <a:ext cx="7320689" cy="3006404"/>
          </a:xfrm>
        </p:spPr>
        <p:txBody>
          <a:bodyPr anchor="t"/>
          <a:lstStyle>
            <a:lvl1pPr marL="0" indent="0">
              <a:buNone/>
              <a:defRPr sz="1967">
                <a:solidFill>
                  <a:schemeClr val="tx1">
                    <a:tint val="75000"/>
                  </a:schemeClr>
                </a:solidFill>
              </a:defRPr>
            </a:lvl1pPr>
            <a:lvl2pPr marL="445801" indent="0">
              <a:buNone/>
              <a:defRPr sz="1796">
                <a:solidFill>
                  <a:schemeClr val="tx1">
                    <a:tint val="75000"/>
                  </a:schemeClr>
                </a:solidFill>
              </a:defRPr>
            </a:lvl2pPr>
            <a:lvl3pPr marL="891603" indent="0">
              <a:buNone/>
              <a:defRPr sz="1539">
                <a:solidFill>
                  <a:schemeClr val="tx1">
                    <a:tint val="75000"/>
                  </a:schemeClr>
                </a:solidFill>
              </a:defRPr>
            </a:lvl3pPr>
            <a:lvl4pPr marL="1337404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4pPr>
            <a:lvl5pPr marL="17832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5pPr>
            <a:lvl6pPr marL="22290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6pPr>
            <a:lvl7pPr marL="2674808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7pPr>
            <a:lvl8pPr marL="31206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8pPr>
            <a:lvl9pPr marL="35664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552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337192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822635" y="1606871"/>
            <a:ext cx="3620764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14931" y="1606871"/>
            <a:ext cx="3644897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4761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7"/>
            <a:ext cx="7864166" cy="1105804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6" y="1606871"/>
            <a:ext cx="3674753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822636" y="2174876"/>
            <a:ext cx="3674753" cy="4261248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572003" y="1606871"/>
            <a:ext cx="3587825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572003" y="2188098"/>
            <a:ext cx="3587825" cy="4248026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2749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864166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1106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91048" y="5872591"/>
            <a:ext cx="567428" cy="653106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defRPr sz="2309" i="0">
                <a:solidFill>
                  <a:schemeClr val="bg1"/>
                </a:solidFill>
                <a:latin typeface="+mj-lt"/>
              </a:defRPr>
            </a:lvl1pPr>
          </a:lstStyle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9516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164"/>
            </a:lvl1pPr>
            <a:lvl2pPr>
              <a:defRPr sz="2736"/>
            </a:lvl2pPr>
            <a:lvl3pPr>
              <a:defRPr sz="2309"/>
            </a:lvl3pPr>
            <a:lvl4pPr>
              <a:defRPr sz="1967"/>
            </a:lvl4pPr>
            <a:lvl5pPr>
              <a:defRPr sz="1967"/>
            </a:lvl5pPr>
            <a:lvl6pPr>
              <a:defRPr sz="1967"/>
            </a:lvl6pPr>
            <a:lvl7pPr>
              <a:defRPr sz="1967"/>
            </a:lvl7pPr>
            <a:lvl8pPr>
              <a:defRPr sz="1967"/>
            </a:lvl8pPr>
            <a:lvl9pPr>
              <a:defRPr sz="1967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3" y="1435100"/>
            <a:ext cx="3008313" cy="4691063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5803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955" y="490023"/>
            <a:ext cx="7343873" cy="1110281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5955" y="1600200"/>
            <a:ext cx="7343873" cy="4835924"/>
          </a:xfrm>
          <a:prstGeom prst="rect">
            <a:avLst/>
          </a:prstGeom>
        </p:spPr>
        <p:txBody>
          <a:bodyPr vert="horz" lIns="104269" tIns="52135" rIns="104269" bIns="52135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1" y="6356353"/>
            <a:ext cx="2133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3" y="6356353"/>
            <a:ext cx="2895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324083" y="6041425"/>
            <a:ext cx="619711" cy="631834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lnSpc>
                <a:spcPts val="2052"/>
              </a:lnSpc>
              <a:defRPr sz="2309">
                <a:solidFill>
                  <a:schemeClr val="bg1"/>
                </a:solidFill>
              </a:defRPr>
            </a:lvl1pPr>
          </a:lstStyle>
          <a:p>
            <a:pPr defTabSz="891603"/>
            <a:fld id="{E20E89E6-FE54-4E13-859C-1FA908D70D39}" type="slidenum">
              <a:rPr lang="ru-RU" smtClean="0">
                <a:solidFill>
                  <a:prstClr val="white"/>
                </a:solidFill>
              </a:rPr>
              <a:pPr defTabSz="891603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8827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891603" rtl="0" eaLnBrk="1" latinLnBrk="0" hangingPunct="1">
        <a:lnSpc>
          <a:spcPts val="4445"/>
        </a:lnSpc>
        <a:spcBef>
          <a:spcPct val="0"/>
        </a:spcBef>
        <a:buNone/>
        <a:defRPr sz="3591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10752" indent="0" algn="l" defTabSz="891603" rtl="0" eaLnBrk="1" latinLnBrk="0" hangingPunct="1">
        <a:spcBef>
          <a:spcPct val="20000"/>
        </a:spcBef>
        <a:buFont typeface="+mj-lt"/>
        <a:buNone/>
        <a:defRPr sz="3164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10752" indent="0" algn="l" defTabSz="891603" rtl="0" eaLnBrk="1" latinLnBrk="0" hangingPunct="1">
        <a:spcBef>
          <a:spcPct val="20000"/>
        </a:spcBef>
        <a:buFont typeface="Arial" pitchFamily="34" charset="0"/>
        <a:buNone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609290" indent="-222547" algn="l" defTabSz="891603" rtl="0" eaLnBrk="1" latinLnBrk="0" hangingPunct="1">
        <a:spcBef>
          <a:spcPct val="20000"/>
        </a:spcBef>
        <a:buFont typeface="Arial" pitchFamily="34" charset="0"/>
        <a:buChar char="•"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08037" algn="just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tabLst/>
        <a:defRPr sz="1368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226720" indent="0" algn="l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defRPr sz="1197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4519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6pPr>
      <a:lvl7pPr marL="28977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7pPr>
      <a:lvl8pPr marL="3343509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8pPr>
      <a:lvl9pPr marL="3789311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1pPr>
      <a:lvl2pPr marL="445801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2pPr>
      <a:lvl3pPr marL="891603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3pPr>
      <a:lvl4pPr marL="1337404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4pPr>
      <a:lvl5pPr marL="17832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5pPr>
      <a:lvl6pPr marL="22290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6pPr>
      <a:lvl7pPr marL="2674808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7pPr>
      <a:lvl8pPr marL="31206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8pPr>
      <a:lvl9pPr marL="35664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consultantplus://offline/ref=B1CBA9C0C7D73A9145E9943C508FAA1AE194CBC2B158187EA6E44CE0327C86EA8E4A1A6D0DB12527D4E70144AF85B38BB99DA06BF0514863m0DFF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hyperlink" Target="consultantplus://offline/ref=0D278D86610207FA43EDEBB16352D45313750AE7B24A4706B9179F080C21641FB32E16565B689375A75E8205D5C66803FED2998D12CC2614RFG3F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.png"/><Relationship Id="rId3" Type="http://schemas.openxmlformats.org/officeDocument/2006/relationships/image" Target="../media/image7.png"/><Relationship Id="rId25" Type="http://schemas.openxmlformats.org/officeDocument/2006/relationships/image" Target="../media/image10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24" Type="http://schemas.openxmlformats.org/officeDocument/2006/relationships/image" Target="../media/image5.png"/><Relationship Id="rId5" Type="http://schemas.openxmlformats.org/officeDocument/2006/relationships/image" Target="../media/image9.png"/><Relationship Id="rId23" Type="http://schemas.openxmlformats.org/officeDocument/2006/relationships/image" Target="NULL"/><Relationship Id="rId4" Type="http://schemas.openxmlformats.org/officeDocument/2006/relationships/image" Target="../media/image8.png"/><Relationship Id="rId27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Shape 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7004" y="836712"/>
            <a:ext cx="7740352" cy="4881645"/>
          </a:xfrm>
          <a:prstGeom prst="rect">
            <a:avLst/>
          </a:prstGeom>
          <a:noFill/>
          <a:ln>
            <a:noFill/>
          </a:ln>
        </p:spPr>
      </p:pic>
      <p:sp>
        <p:nvSpPr>
          <p:cNvPr id="55" name="Shape 55"/>
          <p:cNvSpPr txBox="1"/>
          <p:nvPr/>
        </p:nvSpPr>
        <p:spPr>
          <a:xfrm>
            <a:off x="1475656" y="4365104"/>
            <a:ext cx="7031700" cy="1353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2800" b="1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Улучшение условий ведения предпринимательской деятельности</a:t>
            </a:r>
            <a:endParaRPr sz="2800" b="1" dirty="0">
              <a:latin typeface="Arial Narrow" panose="020B0606020202030204" pitchFamily="34" charset="0"/>
              <a:ea typeface="Yu Gothic UI Semilight" panose="020B0400000000000000" pitchFamily="34" charset="-128"/>
              <a:cs typeface="Trebuchet MS"/>
              <a:sym typeface="Trebuchet MS"/>
            </a:endParaRPr>
          </a:p>
        </p:txBody>
      </p:sp>
    </p:spTree>
    <p:extLst>
      <p:ext uri="{BB962C8B-B14F-4D97-AF65-F5344CB8AC3E}">
        <p14:creationId xmlns:p14="http://schemas.microsoft.com/office/powerpoint/2010/main" val="1265704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ФНС участвует </a:t>
            </a: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в </a:t>
            </a:r>
            <a:r>
              <a:rPr lang="ru-RU" sz="2000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части решения </a:t>
            </a: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одной из  задач: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обеспечение </a:t>
            </a:r>
            <a:r>
              <a:rPr lang="ru-RU" sz="2000" b="0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благоприятных условий осуществления деятельности </a:t>
            </a:r>
            <a:r>
              <a:rPr lang="ru-RU" sz="2000" b="0" dirty="0" err="1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самозанятыми</a:t>
            </a:r>
            <a:r>
              <a:rPr lang="ru-RU" sz="2000" b="0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 гражданами посредством создания нового режима </a:t>
            </a: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налогообложения.</a:t>
            </a:r>
          </a:p>
          <a:p>
            <a:endParaRPr lang="ru-RU" sz="20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Федеральный	 проект 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«Улучшение условий ведения предпринимательской деятельности»</a:t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2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" name="Объект 1"/>
          <p:cNvSpPr txBox="1">
            <a:spLocks/>
          </p:cNvSpPr>
          <p:nvPr/>
        </p:nvSpPr>
        <p:spPr>
          <a:xfrm>
            <a:off x="827584" y="3861048"/>
            <a:ext cx="7320689" cy="2007398"/>
          </a:xfrm>
          <a:prstGeom prst="rect">
            <a:avLst/>
          </a:prstGeom>
        </p:spPr>
        <p:txBody>
          <a:bodyPr vert="horz" lIns="104269" tIns="52135" rIns="104269" bIns="52135" rtlCol="0">
            <a:normAutofit fontScale="92500" lnSpcReduction="10000"/>
          </a:bodyPr>
          <a:lstStyle>
            <a:lvl1pPr marL="310752" indent="0" algn="l" defTabSz="891603" rtl="0" eaLnBrk="1" latinLnBrk="0" hangingPunct="1">
              <a:spcBef>
                <a:spcPct val="20000"/>
              </a:spcBef>
              <a:buFontTx/>
              <a:buNone/>
              <a:defRPr sz="3164" b="1" i="0" kern="1200">
                <a:solidFill>
                  <a:srgbClr val="005AA9"/>
                </a:solidFill>
                <a:latin typeface="+mj-lt"/>
                <a:ea typeface="+mn-ea"/>
                <a:cs typeface="+mn-cs"/>
              </a:defRPr>
            </a:lvl1pPr>
            <a:lvl2pPr marL="308037" indent="2715" algn="l" defTabSz="891603" rtl="0" eaLnBrk="1" latinLnBrk="0" hangingPunct="1">
              <a:spcBef>
                <a:spcPct val="20000"/>
              </a:spcBef>
              <a:buFont typeface="Arial" pitchFamily="34" charset="0"/>
              <a:buNone/>
              <a:defRPr sz="2052" b="0" i="0" kern="1200">
                <a:solidFill>
                  <a:srgbClr val="504F53"/>
                </a:solidFill>
                <a:latin typeface="+mj-lt"/>
                <a:ea typeface="+mn-ea"/>
                <a:cs typeface="+mn-cs"/>
              </a:defRPr>
            </a:lvl2pPr>
            <a:lvl3pPr marL="537369" indent="-222547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tabLst/>
              <a:defRPr sz="2052" b="0" i="0" kern="1200">
                <a:solidFill>
                  <a:srgbClr val="504F53"/>
                </a:solidFill>
                <a:latin typeface="+mj-lt"/>
                <a:ea typeface="+mn-ea"/>
                <a:cs typeface="+mn-cs"/>
              </a:defRPr>
            </a:lvl3pPr>
            <a:lvl4pPr marL="0" indent="308037" algn="just" defTabSz="891603" rtl="0" eaLnBrk="1" latinLnBrk="0" hangingPunct="1">
              <a:lnSpc>
                <a:spcPts val="1539"/>
              </a:lnSpc>
              <a:spcBef>
                <a:spcPts val="342"/>
              </a:spcBef>
              <a:buFont typeface="Arial" pitchFamily="34" charset="0"/>
              <a:buNone/>
              <a:tabLst/>
              <a:defRPr sz="1368" b="0" i="0" kern="1200">
                <a:solidFill>
                  <a:srgbClr val="504F53"/>
                </a:solidFill>
                <a:latin typeface="+mj-lt"/>
                <a:ea typeface="+mn-ea"/>
                <a:cs typeface="+mn-cs"/>
              </a:defRPr>
            </a:lvl4pPr>
            <a:lvl5pPr marL="1226720" indent="0" algn="l" defTabSz="891603" rtl="0" eaLnBrk="1" latinLnBrk="0" hangingPunct="1">
              <a:lnSpc>
                <a:spcPts val="1539"/>
              </a:lnSpc>
              <a:spcBef>
                <a:spcPts val="342"/>
              </a:spcBef>
              <a:buFont typeface="Arial" pitchFamily="34" charset="0"/>
              <a:buNone/>
              <a:defRPr sz="1197" b="0" i="0" kern="1200">
                <a:solidFill>
                  <a:srgbClr val="8D8C90"/>
                </a:solidFill>
                <a:latin typeface="+mj-lt"/>
                <a:ea typeface="+mn-ea"/>
                <a:cs typeface="+mn-cs"/>
              </a:defRPr>
            </a:lvl5pPr>
            <a:lvl6pPr marL="2451907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97707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3509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89311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5000"/>
              </a:lnSpc>
              <a:spcBef>
                <a:spcPts val="0"/>
              </a:spcBef>
              <a:buClr>
                <a:schemeClr val="dk1"/>
              </a:buClr>
              <a:buSzPct val="110000"/>
            </a:pPr>
            <a:endParaRPr lang="ru-RU" sz="2000" dirty="0" smtClean="0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  <a:p>
            <a:pPr marL="653652" indent="-342900" algn="just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Федеральным законом от 27.11.2018 № 422-ФЗ « О проведении эксперимента по установлению специального налогового режима «Налог на профессиональный доход»»</a:t>
            </a:r>
          </a:p>
          <a:p>
            <a:pPr algn="just">
              <a:spcBef>
                <a:spcPts val="0"/>
              </a:spcBef>
            </a:pPr>
            <a:endParaRPr lang="ru-RU" sz="2000" b="0" dirty="0" smtClean="0">
              <a:solidFill>
                <a:schemeClr val="tx1"/>
              </a:solidFill>
              <a:latin typeface="Arial Narrow" panose="020B0606020202030204" pitchFamily="34" charset="0"/>
              <a:ea typeface="Trebuchet MS"/>
              <a:cs typeface="Times New Roman" panose="02020603050405020304" pitchFamily="18" charset="0"/>
              <a:sym typeface="Trebuchet MS"/>
            </a:endParaRPr>
          </a:p>
          <a:p>
            <a:pPr marL="653652" indent="-342900" algn="just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Распространение эксперимента на другие регионы </a:t>
            </a: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с 1 июля 2020 года</a:t>
            </a:r>
            <a:endParaRPr lang="ru-RU" sz="2000" dirty="0">
              <a:solidFill>
                <a:schemeClr val="tx1"/>
              </a:solidFill>
              <a:latin typeface="Arial Narrow" panose="020B0606020202030204" pitchFamily="34" charset="0"/>
              <a:ea typeface="Trebuchet MS"/>
              <a:cs typeface="Times New Roman" panose="02020603050405020304" pitchFamily="18" charset="0"/>
              <a:sym typeface="Trebuchet MS"/>
            </a:endParaRPr>
          </a:p>
        </p:txBody>
      </p:sp>
      <p:pic>
        <p:nvPicPr>
          <p:cNvPr id="6" name="Изображение" descr="Изображение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7596336" y="1556792"/>
            <a:ext cx="910197" cy="642492"/>
          </a:xfrm>
          <a:prstGeom prst="rect">
            <a:avLst/>
          </a:prstGeom>
          <a:noFill/>
          <a:ln w="3175">
            <a:miter lim="400000"/>
          </a:ln>
        </p:spPr>
      </p:pic>
    </p:spTree>
    <p:extLst>
      <p:ext uri="{BB962C8B-B14F-4D97-AF65-F5344CB8AC3E}">
        <p14:creationId xmlns:p14="http://schemas.microsoft.com/office/powerpoint/2010/main" val="17419776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3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436237" y="5085184"/>
            <a:ext cx="8024195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Статья </a:t>
            </a:r>
            <a:r>
              <a:rPr lang="ru-RU" b="1" dirty="0" smtClean="0"/>
              <a:t>171 Уголовного Кодекса РФ. </a:t>
            </a:r>
            <a:r>
              <a:rPr lang="ru-RU" b="1" dirty="0"/>
              <a:t>Незаконное </a:t>
            </a:r>
            <a:r>
              <a:rPr lang="ru-RU" b="1" dirty="0" smtClean="0"/>
              <a:t>предпринимательство</a:t>
            </a:r>
            <a:r>
              <a:rPr lang="en-US" b="1" dirty="0" smtClean="0"/>
              <a:t>:</a:t>
            </a:r>
            <a:endParaRPr lang="ru-RU" dirty="0"/>
          </a:p>
          <a:p>
            <a:r>
              <a:rPr lang="ru-RU" dirty="0" smtClean="0"/>
              <a:t>Осуществление </a:t>
            </a:r>
            <a:r>
              <a:rPr lang="ru-RU" dirty="0"/>
              <a:t>предпринимательской деятельности без регистрации </a:t>
            </a:r>
            <a:r>
              <a:rPr lang="ru-RU" dirty="0" smtClean="0"/>
              <a:t>, если это деяние причинило  крупный ущерб  гражданам,  организациям или  государству, либо сопряжено с извлечением  дохода в крупном размере-  штраф </a:t>
            </a:r>
            <a:r>
              <a:rPr lang="ru-RU" dirty="0"/>
              <a:t>в размере до </a:t>
            </a:r>
            <a:r>
              <a:rPr lang="ru-RU" dirty="0" smtClean="0"/>
              <a:t>300 000рублей,  либо арест </a:t>
            </a:r>
            <a:r>
              <a:rPr lang="ru-RU" dirty="0"/>
              <a:t>на срок до </a:t>
            </a:r>
            <a:r>
              <a:rPr lang="ru-RU" dirty="0" smtClean="0"/>
              <a:t>6 </a:t>
            </a:r>
            <a:r>
              <a:rPr lang="ru-RU" dirty="0"/>
              <a:t>месяцев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436237" y="3562585"/>
            <a:ext cx="845624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b="1" dirty="0"/>
              <a:t>Статья 14.1. </a:t>
            </a:r>
            <a:r>
              <a:rPr lang="ru-RU" b="1" dirty="0" smtClean="0"/>
              <a:t>КоАП РФ</a:t>
            </a:r>
            <a:r>
              <a:rPr lang="en-US" b="1" dirty="0" smtClean="0"/>
              <a:t>:</a:t>
            </a:r>
            <a:r>
              <a:rPr lang="ru-RU" b="1" dirty="0" smtClean="0"/>
              <a:t> Осуществление </a:t>
            </a:r>
            <a:r>
              <a:rPr lang="ru-RU" b="1" dirty="0"/>
              <a:t>предпринимательской деятельности без государственной регистрации или без специального разрешения (лицензии</a:t>
            </a:r>
            <a:r>
              <a:rPr lang="ru-RU" b="1" dirty="0" smtClean="0"/>
              <a:t>)</a:t>
            </a:r>
            <a:endParaRPr lang="ru-RU" dirty="0"/>
          </a:p>
          <a:p>
            <a:pPr algn="just"/>
            <a:r>
              <a:rPr lang="ru-RU" dirty="0" smtClean="0"/>
              <a:t>влечет </a:t>
            </a:r>
            <a:r>
              <a:rPr lang="ru-RU" dirty="0"/>
              <a:t>наложение административного штрафа в размере от пятисот до двух тысяч рублей.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539552" y="404664"/>
            <a:ext cx="835292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 smtClean="0"/>
              <a:t>Предпринимательская деятельность-</a:t>
            </a:r>
            <a:r>
              <a:rPr lang="ru-RU" dirty="0" smtClean="0">
                <a:hlinkClick r:id="rId3"/>
              </a:rPr>
              <a:t> самостоятельная, осуществляемая </a:t>
            </a:r>
            <a:r>
              <a:rPr lang="ru-RU" dirty="0">
                <a:hlinkClick r:id="rId3"/>
              </a:rPr>
              <a:t>на свой риск деятельность, </a:t>
            </a:r>
            <a:r>
              <a:rPr lang="ru-RU" dirty="0" smtClean="0">
                <a:hlinkClick r:id="rId3"/>
              </a:rPr>
              <a:t>направленная </a:t>
            </a:r>
            <a:r>
              <a:rPr lang="ru-RU" dirty="0">
                <a:hlinkClick r:id="rId3"/>
              </a:rPr>
              <a:t>на систематическое получение прибыли от пользования имуществом, продажи товаров, выполнения работ или оказания услуг лицами, зарегистрированными в этом качестве в установленном законом порядке</a:t>
            </a:r>
            <a:r>
              <a:rPr lang="ru-RU" dirty="0" smtClean="0">
                <a:hlinkClick r:id="rId3"/>
              </a:rPr>
              <a:t>.</a:t>
            </a:r>
          </a:p>
          <a:p>
            <a:pPr algn="just"/>
            <a:endParaRPr lang="ru-RU" dirty="0">
              <a:hlinkClick r:id="rId3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436237" y="2564904"/>
            <a:ext cx="845624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 smtClean="0"/>
              <a:t>Регистрация </a:t>
            </a:r>
            <a:r>
              <a:rPr lang="ru-RU" dirty="0"/>
              <a:t>является не правом, </a:t>
            </a:r>
            <a:r>
              <a:rPr lang="ru-RU" b="1" dirty="0"/>
              <a:t>а обязанностью лица</a:t>
            </a:r>
            <a:r>
              <a:rPr lang="ru-RU" dirty="0"/>
              <a:t>, занимающегося предпринимательской </a:t>
            </a:r>
            <a:r>
              <a:rPr lang="ru-RU" dirty="0" smtClean="0"/>
              <a:t>деятельностью ( </a:t>
            </a:r>
            <a:r>
              <a:rPr lang="ru-RU" dirty="0">
                <a:hlinkClick r:id="rId4"/>
              </a:rPr>
              <a:t>п. 1 ст. 23 ГК </a:t>
            </a:r>
            <a:r>
              <a:rPr lang="ru-RU" dirty="0" smtClean="0">
                <a:hlinkClick r:id="rId4"/>
              </a:rPr>
              <a:t>РФ). </a:t>
            </a:r>
            <a:endParaRPr lang="ru-RU" dirty="0">
              <a:hlinkClick r:id="rId4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436237" y="1835824"/>
            <a:ext cx="845624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b="1" dirty="0"/>
              <a:t>Незаконная предпринимательская деятельность- </a:t>
            </a:r>
            <a:r>
              <a:rPr lang="ru-RU" dirty="0"/>
              <a:t>деятельность, осуществляемая в отсутствие или с нарушением правил государственной регистрации. </a:t>
            </a:r>
          </a:p>
        </p:txBody>
      </p:sp>
    </p:spTree>
    <p:extLst>
      <p:ext uri="{BB962C8B-B14F-4D97-AF65-F5344CB8AC3E}">
        <p14:creationId xmlns:p14="http://schemas.microsoft.com/office/powerpoint/2010/main" val="17494615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323528" y="404664"/>
            <a:ext cx="8208912" cy="5688632"/>
          </a:xfrm>
        </p:spPr>
        <p:txBody>
          <a:bodyPr>
            <a:normAutofit fontScale="70000" lnSpcReduction="20000"/>
          </a:bodyPr>
          <a:lstStyle/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Выход </a:t>
            </a:r>
            <a:r>
              <a:rPr lang="ru-RU" b="0" dirty="0">
                <a:solidFill>
                  <a:schemeClr val="tx1"/>
                </a:solidFill>
              </a:rPr>
              <a:t>"из тени" и переход на </a:t>
            </a:r>
            <a:r>
              <a:rPr lang="ru-RU" b="0" dirty="0" err="1" smtClean="0">
                <a:solidFill>
                  <a:schemeClr val="tx1"/>
                </a:solidFill>
              </a:rPr>
              <a:t>спец.режим</a:t>
            </a:r>
            <a:r>
              <a:rPr lang="ru-RU" b="0" dirty="0" smtClean="0">
                <a:solidFill>
                  <a:schemeClr val="tx1"/>
                </a:solidFill>
              </a:rPr>
              <a:t> НПД позволят</a:t>
            </a:r>
            <a:r>
              <a:rPr lang="en-US" b="0" dirty="0" smtClean="0">
                <a:solidFill>
                  <a:schemeClr val="tx1"/>
                </a:solidFill>
              </a:rPr>
              <a:t>: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-законно </a:t>
            </a:r>
            <a:r>
              <a:rPr lang="ru-RU" b="0" dirty="0">
                <a:solidFill>
                  <a:schemeClr val="tx1"/>
                </a:solidFill>
              </a:rPr>
              <a:t>и официально осуществлять коммерческую деятельность, </a:t>
            </a:r>
            <a:endParaRPr lang="ru-RU" b="0" dirty="0" smtClean="0">
              <a:solidFill>
                <a:schemeClr val="tx1"/>
              </a:solidFill>
            </a:endParaRPr>
          </a:p>
          <a:p>
            <a:pPr marL="767952" indent="-457200" algn="just">
              <a:buFontTx/>
              <a:buChar char="-"/>
            </a:pPr>
            <a:r>
              <a:rPr lang="ru-RU" b="0" dirty="0" smtClean="0">
                <a:solidFill>
                  <a:schemeClr val="tx1"/>
                </a:solidFill>
              </a:rPr>
              <a:t>рекламировать </a:t>
            </a:r>
            <a:r>
              <a:rPr lang="ru-RU" b="0" dirty="0">
                <a:solidFill>
                  <a:schemeClr val="tx1"/>
                </a:solidFill>
              </a:rPr>
              <a:t>свое дело, </a:t>
            </a:r>
            <a:endParaRPr lang="ru-RU" b="0" dirty="0" smtClean="0">
              <a:solidFill>
                <a:schemeClr val="tx1"/>
              </a:solidFill>
            </a:endParaRPr>
          </a:p>
          <a:p>
            <a:pPr marL="767952" indent="-457200" algn="just">
              <a:buFontTx/>
              <a:buChar char="-"/>
            </a:pPr>
            <a:r>
              <a:rPr lang="ru-RU" b="0" dirty="0" smtClean="0">
                <a:solidFill>
                  <a:schemeClr val="tx1"/>
                </a:solidFill>
              </a:rPr>
              <a:t>привлекать </a:t>
            </a:r>
            <a:r>
              <a:rPr lang="ru-RU" b="0" dirty="0">
                <a:solidFill>
                  <a:schemeClr val="tx1"/>
                </a:solidFill>
              </a:rPr>
              <a:t>новых клиентов, </a:t>
            </a:r>
            <a:endParaRPr lang="ru-RU" b="0" dirty="0" smtClean="0">
              <a:solidFill>
                <a:schemeClr val="tx1"/>
              </a:solidFill>
            </a:endParaRPr>
          </a:p>
          <a:p>
            <a:pPr marL="767952" indent="-457200" algn="just">
              <a:buFontTx/>
              <a:buChar char="-"/>
            </a:pPr>
            <a:r>
              <a:rPr lang="ru-RU" b="0" dirty="0" smtClean="0">
                <a:solidFill>
                  <a:schemeClr val="tx1"/>
                </a:solidFill>
              </a:rPr>
              <a:t>избавят </a:t>
            </a:r>
            <a:r>
              <a:rPr lang="ru-RU" b="0" dirty="0">
                <a:solidFill>
                  <a:schemeClr val="tx1"/>
                </a:solidFill>
              </a:rPr>
              <a:t>от штрафов за незаконную предпринимательскую деятельность. 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Это </a:t>
            </a:r>
            <a:r>
              <a:rPr lang="ru-RU" b="0" dirty="0">
                <a:solidFill>
                  <a:schemeClr val="tx1"/>
                </a:solidFill>
              </a:rPr>
              <a:t>даст возможность получать больше прибыли от соответствующей деятельности. 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Переход </a:t>
            </a:r>
            <a:r>
              <a:rPr lang="ru-RU" b="0" dirty="0">
                <a:solidFill>
                  <a:schemeClr val="tx1"/>
                </a:solidFill>
              </a:rPr>
              <a:t>на новый специальный налоговый режим является простым, функционирование в таком статусе максимально автоматизировано. 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endParaRPr lang="ru-RU" b="0" dirty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Конечно</a:t>
            </a:r>
            <a:r>
              <a:rPr lang="ru-RU" b="0" dirty="0">
                <a:solidFill>
                  <a:schemeClr val="tx1"/>
                </a:solidFill>
              </a:rPr>
              <a:t>, есть и недостатки, но насколько они существенны, каждый вправе решать для себя самостоятельно.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4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64356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452577" y="485993"/>
            <a:ext cx="8149686" cy="550587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0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900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900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90853" y="332655"/>
            <a:ext cx="8005339" cy="1058729"/>
          </a:xfrm>
        </p:spPr>
        <p:txBody>
          <a:bodyPr>
            <a:normAutofit/>
          </a:bodyPr>
          <a:lstStyle/>
          <a:p>
            <a:pPr algn="ctr"/>
            <a:r>
              <a:rPr lang="ru-RU" sz="18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</a:t>
            </a:r>
            <a: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ДОХОД</a:t>
            </a:r>
            <a:b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</a:br>
            <a: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/>
            </a:r>
            <a:b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</a:br>
            <a:r>
              <a:rPr lang="ru-RU" sz="1800" cap="all" dirty="0" smtClean="0">
                <a:solidFill>
                  <a:srgbClr val="C00000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все взаимодействие через мобильное приложение «мой налог»</a:t>
            </a:r>
            <a:endParaRPr lang="ru-RU" sz="1800" cap="all" dirty="0">
              <a:solidFill>
                <a:srgbClr val="C00000"/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472736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endParaRPr lang="ru-RU" sz="2310" dirty="0" smtClean="0">
              <a:solidFill>
                <a:prstClr val="white"/>
              </a:solidFill>
            </a:endParaRPr>
          </a:p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3</a:t>
            </a:r>
            <a:endParaRPr lang="ru-RU" sz="2310" dirty="0">
              <a:solidFill>
                <a:prstClr val="white"/>
              </a:solidFill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xmlns="" id="{71E13061-4194-4674-9E06-8F79C8067A23}"/>
              </a:ext>
            </a:extLst>
          </p:cNvPr>
          <p:cNvSpPr/>
          <p:nvPr/>
        </p:nvSpPr>
        <p:spPr>
          <a:xfrm>
            <a:off x="1340245" y="1421357"/>
            <a:ext cx="3576954" cy="117777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/>
            <a:r>
              <a:rPr lang="ru-RU" sz="1900" dirty="0">
                <a:latin typeface="Arial Narrow" panose="020B0606020202030204" pitchFamily="34" charset="0"/>
                <a:cs typeface="Times New Roman" panose="02020603050405020304" pitchFamily="18" charset="0"/>
              </a:rPr>
              <a:t>Без визита в </a:t>
            </a:r>
            <a:r>
              <a:rPr lang="ru-RU" sz="19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налоговую</a:t>
            </a:r>
          </a:p>
          <a:p>
            <a:pPr defTabSz="1110052"/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онлайн регистрация/снятие с учета</a:t>
            </a:r>
          </a:p>
          <a:p>
            <a:pPr defTabSz="1110052"/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уплата налога, в </a:t>
            </a:r>
            <a:r>
              <a:rPr lang="ru-RU" sz="1700" dirty="0" err="1" smtClean="0">
                <a:latin typeface="Arial Narrow" panose="020B0606020202030204" pitchFamily="34" charset="0"/>
                <a:cs typeface="Times New Roman" panose="02020603050405020304" pitchFamily="18" charset="0"/>
              </a:rPr>
              <a:t>т.ч</a:t>
            </a:r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 с помощью карты в приложении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xmlns="" id="{383C48F0-6E09-4F92-94CA-1F51E7880F3A}"/>
              </a:ext>
            </a:extLst>
          </p:cNvPr>
          <p:cNvSpPr/>
          <p:nvPr/>
        </p:nvSpPr>
        <p:spPr>
          <a:xfrm>
            <a:off x="1474857" y="4748467"/>
            <a:ext cx="3442341" cy="1305506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Без статуса </a:t>
            </a:r>
            <a:r>
              <a:rPr lang="ru-RU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ИП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доход подтверждается справкой из приложения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статус плательщика НПД подтверждается на сайте ФНС 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xmlns="" id="{4C5BE388-F41C-4345-A4A6-44A04D41C32A}"/>
              </a:ext>
            </a:extLst>
          </p:cNvPr>
          <p:cNvSpPr/>
          <p:nvPr/>
        </p:nvSpPr>
        <p:spPr>
          <a:xfrm>
            <a:off x="5777818" y="2334278"/>
            <a:ext cx="2616143" cy="83460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Без </a:t>
            </a:r>
            <a:r>
              <a:rPr lang="ru-RU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кассы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формирование чеко</a:t>
            </a: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 в приложении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xmlns="" id="{383C48F0-6E09-4F92-94CA-1F51E7880F3A}"/>
              </a:ext>
            </a:extLst>
          </p:cNvPr>
          <p:cNvSpPr/>
          <p:nvPr/>
        </p:nvSpPr>
        <p:spPr>
          <a:xfrm>
            <a:off x="5819524" y="1391385"/>
            <a:ext cx="2651637" cy="5991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Без </a:t>
            </a:r>
            <a:r>
              <a:rPr lang="ru-RU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отчетности</a:t>
            </a:r>
            <a:endParaRPr lang="en-US" sz="190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у</a:t>
            </a: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чет доходов в приложении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xmlns="" id="{4C5BE388-F41C-4345-A4A6-44A04D41C32A}"/>
              </a:ext>
            </a:extLst>
          </p:cNvPr>
          <p:cNvSpPr/>
          <p:nvPr/>
        </p:nvSpPr>
        <p:spPr>
          <a:xfrm>
            <a:off x="5789207" y="3354338"/>
            <a:ext cx="2616143" cy="1305506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Открытый </a:t>
            </a:r>
            <a:r>
              <a:rPr lang="en-US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API</a:t>
            </a:r>
            <a:endParaRPr lang="ru-RU" sz="190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возможна регистрация через банки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формирование чека площадками и банками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xmlns="" id="{4C5BE388-F41C-4345-A4A6-44A04D41C32A}"/>
              </a:ext>
            </a:extLst>
          </p:cNvPr>
          <p:cNvSpPr/>
          <p:nvPr/>
        </p:nvSpPr>
        <p:spPr>
          <a:xfrm>
            <a:off x="5736052" y="4863716"/>
            <a:ext cx="2852749" cy="62685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Взаимодействие с налоговыми органами 24/7</a:t>
            </a:r>
          </a:p>
        </p:txBody>
      </p:sp>
      <p:pic>
        <p:nvPicPr>
          <p:cNvPr id="36" name="Изображение" descr="Изображение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805852" y="1505932"/>
            <a:ext cx="578473" cy="542676"/>
          </a:xfrm>
          <a:prstGeom prst="rect">
            <a:avLst/>
          </a:prstGeom>
          <a:noFill/>
          <a:ln w="3175">
            <a:solidFill>
              <a:schemeClr val="accent6">
                <a:lumMod val="75000"/>
              </a:schemeClr>
            </a:solidFill>
            <a:miter lim="400000"/>
          </a:ln>
        </p:spPr>
      </p:pic>
      <p:pic>
        <p:nvPicPr>
          <p:cNvPr id="37" name="Изображение" descr="Изображение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738313" y="4752348"/>
            <a:ext cx="554368" cy="457100"/>
          </a:xfrm>
          <a:prstGeom prst="rect">
            <a:avLst/>
          </a:prstGeom>
          <a:noFill/>
          <a:ln w="3175">
            <a:miter lim="400000"/>
          </a:ln>
        </p:spPr>
      </p:pic>
      <p:pic>
        <p:nvPicPr>
          <p:cNvPr id="42" name="Изображение" descr="Изображение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5206809" y="1414296"/>
            <a:ext cx="517724" cy="563909"/>
          </a:xfrm>
          <a:prstGeom prst="rect">
            <a:avLst/>
          </a:prstGeom>
          <a:noFill/>
          <a:ln w="3175">
            <a:miter lim="400000"/>
          </a:ln>
        </p:spPr>
      </p:pic>
      <p:sp>
        <p:nvSpPr>
          <p:cNvPr id="43" name="Линия"/>
          <p:cNvSpPr/>
          <p:nvPr/>
        </p:nvSpPr>
        <p:spPr>
          <a:xfrm flipH="1" flipV="1">
            <a:off x="5087805" y="1878209"/>
            <a:ext cx="489511" cy="400423"/>
          </a:xfrm>
          <a:prstGeom prst="line">
            <a:avLst/>
          </a:prstGeom>
          <a:noFill/>
          <a:ln w="25400" cap="flat">
            <a:solidFill>
              <a:schemeClr val="accent1">
                <a:lumMod val="60000"/>
                <a:lumOff val="40000"/>
              </a:schemeClr>
            </a:solidFill>
            <a:custDash>
              <a:ds d="200000" sp="200000"/>
            </a:custDash>
            <a:miter lim="400000"/>
          </a:ln>
          <a:effectLst/>
        </p:spPr>
        <p:txBody>
          <a:bodyPr wrap="square" lIns="41495" tIns="41495" rIns="41495" bIns="41495" numCol="1" anchor="ctr">
            <a:noAutofit/>
          </a:bodyPr>
          <a:lstStyle/>
          <a:p>
            <a:pPr defTabSz="995939"/>
            <a:endParaRPr sz="1539">
              <a:solidFill>
                <a:schemeClr val="accent6">
                  <a:lumMod val="75000"/>
                </a:schemeClr>
              </a:solidFill>
              <a:latin typeface="Calibri"/>
            </a:endParaRPr>
          </a:p>
        </p:txBody>
      </p:sp>
      <p:sp>
        <p:nvSpPr>
          <p:cNvPr id="45" name="Линия"/>
          <p:cNvSpPr/>
          <p:nvPr/>
        </p:nvSpPr>
        <p:spPr>
          <a:xfrm flipV="1">
            <a:off x="5094640" y="1889681"/>
            <a:ext cx="468881" cy="432779"/>
          </a:xfrm>
          <a:prstGeom prst="line">
            <a:avLst/>
          </a:prstGeom>
          <a:noFill/>
          <a:ln w="25400" cap="flat">
            <a:solidFill>
              <a:schemeClr val="accent1">
                <a:lumMod val="60000"/>
                <a:lumOff val="40000"/>
              </a:schemeClr>
            </a:solidFill>
            <a:custDash>
              <a:ds d="200000" sp="200000"/>
            </a:custDash>
            <a:miter lim="400000"/>
          </a:ln>
          <a:effectLst/>
        </p:spPr>
        <p:txBody>
          <a:bodyPr wrap="square" lIns="41495" tIns="41495" rIns="41495" bIns="41495" numCol="1" anchor="ctr">
            <a:noAutofit/>
          </a:bodyPr>
          <a:lstStyle/>
          <a:p>
            <a:pPr defTabSz="995939">
              <a:defRPr sz="20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710">
              <a:solidFill>
                <a:srgbClr val="FFFFFF"/>
              </a:solidFill>
              <a:latin typeface="Calibri"/>
              <a:sym typeface="Helvetica Neue Medium"/>
            </a:endParaRPr>
          </a:p>
        </p:txBody>
      </p:sp>
      <p:pic>
        <p:nvPicPr>
          <p:cNvPr id="49" name="Рисунок 81" descr="Кассовый аппарат">
            <a:extLst>
              <a:ext uri="{FF2B5EF4-FFF2-40B4-BE49-F238E27FC236}">
                <a16:creationId xmlns="" xmlns:a16="http://schemas.microsoft.com/office/drawing/2014/main" id="{825052DE-A151-4165-9B60-DE85803D3D9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alphaModFix amt="94000"/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5002258" y="2451138"/>
            <a:ext cx="661871" cy="600277"/>
          </a:xfrm>
          <a:prstGeom prst="rect">
            <a:avLst/>
          </a:prstGeom>
        </p:spPr>
      </p:pic>
      <p:grpSp>
        <p:nvGrpSpPr>
          <p:cNvPr id="50" name="Группа"/>
          <p:cNvGrpSpPr/>
          <p:nvPr/>
        </p:nvGrpSpPr>
        <p:grpSpPr>
          <a:xfrm>
            <a:off x="5128052" y="2477391"/>
            <a:ext cx="423760" cy="529586"/>
            <a:chOff x="-3603353" y="550680"/>
            <a:chExt cx="892058" cy="895503"/>
          </a:xfrm>
        </p:grpSpPr>
        <p:sp>
          <p:nvSpPr>
            <p:cNvPr id="51" name="Линия"/>
            <p:cNvSpPr/>
            <p:nvPr/>
          </p:nvSpPr>
          <p:spPr>
            <a:xfrm flipV="1">
              <a:off x="-3603353" y="550680"/>
              <a:ext cx="892058" cy="861776"/>
            </a:xfrm>
            <a:prstGeom prst="line">
              <a:avLst/>
            </a:prstGeom>
            <a:noFill/>
            <a:ln w="25400" cap="flat">
              <a:solidFill>
                <a:schemeClr val="accent1">
                  <a:lumMod val="60000"/>
                  <a:lumOff val="40000"/>
                </a:schemeClr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32580" tIns="32580" rIns="32580" bIns="32580" numCol="1" anchor="ctr">
              <a:noAutofit/>
            </a:bodyPr>
            <a:lstStyle/>
            <a:p>
              <a:pPr defTabSz="995939"/>
              <a:endParaRPr sz="1539">
                <a:solidFill>
                  <a:schemeClr val="accent6">
                    <a:lumMod val="75000"/>
                  </a:schemeClr>
                </a:solidFill>
                <a:latin typeface="Calibri"/>
              </a:endParaRPr>
            </a:p>
          </p:txBody>
        </p:sp>
        <p:sp>
          <p:nvSpPr>
            <p:cNvPr id="52" name="Линия"/>
            <p:cNvSpPr/>
            <p:nvPr/>
          </p:nvSpPr>
          <p:spPr>
            <a:xfrm flipH="1" flipV="1">
              <a:off x="-3472183" y="588071"/>
              <a:ext cx="754638" cy="858112"/>
            </a:xfrm>
            <a:prstGeom prst="line">
              <a:avLst/>
            </a:prstGeom>
            <a:noFill/>
            <a:ln w="25400" cap="flat">
              <a:solidFill>
                <a:schemeClr val="accent1">
                  <a:lumMod val="60000"/>
                  <a:lumOff val="40000"/>
                </a:schemeClr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32580" tIns="32580" rIns="32580" bIns="32580" numCol="1" anchor="ctr">
              <a:noAutofit/>
            </a:bodyPr>
            <a:lstStyle/>
            <a:p>
              <a:pPr defTabSz="995939"/>
              <a:endParaRPr sz="1539">
                <a:solidFill>
                  <a:schemeClr val="accent6">
                    <a:lumMod val="75000"/>
                  </a:schemeClr>
                </a:solidFill>
                <a:latin typeface="Calibri"/>
              </a:endParaRPr>
            </a:p>
          </p:txBody>
        </p:sp>
      </p:grpSp>
      <p:pic>
        <p:nvPicPr>
          <p:cNvPr id="53" name="Изображение" descr="Изображение"/>
          <p:cNvPicPr>
            <a:picLocks noChangeAspect="1"/>
          </p:cNvPicPr>
          <p:nvPr/>
        </p:nvPicPr>
        <p:blipFill>
          <a:blip r:embed="rId24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5051304" y="3371188"/>
            <a:ext cx="709276" cy="536299"/>
          </a:xfrm>
          <a:prstGeom prst="rect">
            <a:avLst/>
          </a:prstGeom>
          <a:noFill/>
          <a:ln w="3175">
            <a:miter lim="400000"/>
          </a:ln>
        </p:spPr>
      </p:pic>
      <p:grpSp>
        <p:nvGrpSpPr>
          <p:cNvPr id="54" name="Группа"/>
          <p:cNvGrpSpPr/>
          <p:nvPr/>
        </p:nvGrpSpPr>
        <p:grpSpPr>
          <a:xfrm>
            <a:off x="4982951" y="4694570"/>
            <a:ext cx="713962" cy="629672"/>
            <a:chOff x="0" y="123631"/>
            <a:chExt cx="619753" cy="619253"/>
          </a:xfrm>
        </p:grpSpPr>
        <p:pic>
          <p:nvPicPr>
            <p:cNvPr id="55" name="Изображение" descr="Изображение"/>
            <p:cNvPicPr>
              <a:picLocks noChangeAspect="1"/>
            </p:cNvPicPr>
            <p:nvPr/>
          </p:nvPicPr>
          <p:blipFill>
            <a:blip r:embed="rId25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0" y="123631"/>
              <a:ext cx="619753" cy="619253"/>
            </a:xfrm>
            <a:prstGeom prst="rect">
              <a:avLst/>
            </a:prstGeom>
            <a:noFill/>
            <a:ln w="3175">
              <a:miter lim="400000"/>
            </a:ln>
          </p:spPr>
        </p:pic>
        <p:sp>
          <p:nvSpPr>
            <p:cNvPr id="56" name="24"/>
            <p:cNvSpPr txBox="1"/>
            <p:nvPr/>
          </p:nvSpPr>
          <p:spPr>
            <a:xfrm>
              <a:off x="71589" y="190232"/>
              <a:ext cx="302015" cy="362410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32580" tIns="32580" rIns="32580" bIns="32580" numCol="1" anchor="ctr">
              <a:spAutoFit/>
            </a:bodyPr>
            <a:lstStyle>
              <a:lvl1pPr algn="l" defTabSz="457200">
                <a:defRPr sz="2600" b="0">
                  <a:solidFill>
                    <a:srgbClr val="FFFFFF"/>
                  </a:solidFill>
                  <a:latin typeface="Avenir Next Medium"/>
                  <a:ea typeface="Avenir Next Medium"/>
                  <a:cs typeface="Avenir Next Medium"/>
                  <a:sym typeface="Avenir Next Medium"/>
                </a:defRPr>
              </a:lvl1pPr>
            </a:lstStyle>
            <a:p>
              <a:r>
                <a:rPr sz="1967" dirty="0">
                  <a:solidFill>
                    <a:schemeClr val="accent6">
                      <a:lumMod val="75000"/>
                    </a:schemeClr>
                  </a:solidFill>
                </a:rPr>
                <a:t>24</a:t>
              </a:r>
            </a:p>
          </p:txBody>
        </p:sp>
      </p:grpSp>
      <p:sp>
        <p:nvSpPr>
          <p:cNvPr id="59" name="Ставка 4-6%, а не 13%"/>
          <p:cNvSpPr txBox="1"/>
          <p:nvPr/>
        </p:nvSpPr>
        <p:spPr>
          <a:xfrm>
            <a:off x="1646307" y="2817727"/>
            <a:ext cx="2670589" cy="582398"/>
          </a:xfrm>
          <a:prstGeom prst="rect">
            <a:avLst/>
          </a:prstGeom>
          <a:ln w="3175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1495" tIns="41495" rIns="41495" bIns="41495" anchor="ctr">
            <a:spAutoFit/>
          </a:bodyPr>
          <a:lstStyle>
            <a:defPPr>
              <a:defRPr lang="ru-RU"/>
            </a:defPPr>
            <a:lvl1pPr>
              <a:lnSpc>
                <a:spcPct val="90000"/>
              </a:lnSpc>
              <a:defRPr sz="1400" b="0">
                <a:latin typeface="Avenir Next"/>
                <a:ea typeface="Avenir Next"/>
                <a:cs typeface="Avenir Next"/>
              </a:defRPr>
            </a:lvl1pPr>
          </a:lstStyle>
          <a:p>
            <a:pPr defTabSz="1110052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С</a:t>
            </a:r>
            <a:r>
              <a:rPr sz="1900" dirty="0" err="1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тавка</a:t>
            </a:r>
            <a:r>
              <a:rPr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sz="1900" dirty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4-6</a:t>
            </a:r>
            <a:r>
              <a:rPr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%</a:t>
            </a:r>
            <a:r>
              <a:rPr lang="ru-RU"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lang="ru-RU" sz="17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от</a:t>
            </a:r>
            <a:r>
              <a:rPr lang="ru-RU"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lang="ru-RU" sz="17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выручки. без уплаты страховых взносов</a:t>
            </a:r>
            <a:endParaRPr sz="1700" dirty="0">
              <a:latin typeface="Arial Narrow" panose="020B0606020202030204" pitchFamily="34" charset="0"/>
              <a:ea typeface="+mn-ea"/>
              <a:cs typeface="Times New Roman" panose="02020603050405020304" pitchFamily="18" charset="0"/>
              <a:sym typeface="Avenir Next"/>
            </a:endParaRPr>
          </a:p>
        </p:txBody>
      </p:sp>
      <p:grpSp>
        <p:nvGrpSpPr>
          <p:cNvPr id="60" name="Группа"/>
          <p:cNvGrpSpPr/>
          <p:nvPr/>
        </p:nvGrpSpPr>
        <p:grpSpPr>
          <a:xfrm>
            <a:off x="749589" y="2560525"/>
            <a:ext cx="609351" cy="580075"/>
            <a:chOff x="-775387" y="-318352"/>
            <a:chExt cx="745037" cy="666211"/>
          </a:xfrm>
        </p:grpSpPr>
        <p:sp>
          <p:nvSpPr>
            <p:cNvPr id="61" name="%"/>
            <p:cNvSpPr txBox="1"/>
            <p:nvPr/>
          </p:nvSpPr>
          <p:spPr>
            <a:xfrm>
              <a:off x="-588285" y="-211059"/>
              <a:ext cx="260138" cy="518242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32580" tIns="32580" rIns="32580" bIns="32580" numCol="1" anchor="ctr">
              <a:noAutofit/>
            </a:bodyPr>
            <a:lstStyle>
              <a:lvl1pPr defTabSz="457200">
                <a:defRPr sz="2900" b="0">
                  <a:solidFill>
                    <a:srgbClr val="FFFFFF"/>
                  </a:solidFill>
                  <a:latin typeface="Avenir Next"/>
                  <a:ea typeface="Avenir Next"/>
                  <a:cs typeface="Avenir Next"/>
                  <a:sym typeface="Avenir Next"/>
                </a:defRPr>
              </a:lvl1pPr>
            </a:lstStyle>
            <a:p>
              <a:r>
                <a:rPr sz="1967" dirty="0">
                  <a:solidFill>
                    <a:schemeClr val="accent6">
                      <a:lumMod val="75000"/>
                    </a:schemeClr>
                  </a:solidFill>
                </a:rPr>
                <a:t>%</a:t>
              </a:r>
            </a:p>
          </p:txBody>
        </p:sp>
        <p:pic>
          <p:nvPicPr>
            <p:cNvPr id="62" name="Изображение" descr="Изображение"/>
            <p:cNvPicPr>
              <a:picLocks noChangeAspect="1"/>
            </p:cNvPicPr>
            <p:nvPr/>
          </p:nvPicPr>
          <p:blipFill>
            <a:blip r:embed="rId26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-775387" y="-318352"/>
              <a:ext cx="745037" cy="666211"/>
            </a:xfrm>
            <a:prstGeom prst="rect">
              <a:avLst/>
            </a:prstGeom>
            <a:noFill/>
            <a:ln w="3175">
              <a:miter lim="400000"/>
            </a:ln>
          </p:spPr>
        </p:pic>
      </p:grpSp>
      <p:grpSp>
        <p:nvGrpSpPr>
          <p:cNvPr id="63" name="Группа"/>
          <p:cNvGrpSpPr/>
          <p:nvPr/>
        </p:nvGrpSpPr>
        <p:grpSpPr>
          <a:xfrm>
            <a:off x="700454" y="3622317"/>
            <a:ext cx="631290" cy="647296"/>
            <a:chOff x="-29330" y="141"/>
            <a:chExt cx="567194" cy="882471"/>
          </a:xfrm>
        </p:grpSpPr>
        <p:pic>
          <p:nvPicPr>
            <p:cNvPr id="64" name="Изображение" descr="Изображение"/>
            <p:cNvPicPr>
              <a:picLocks noChangeAspect="1"/>
            </p:cNvPicPr>
            <p:nvPr/>
          </p:nvPicPr>
          <p:blipFill>
            <a:blip r:embed="rId27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-29330" y="141"/>
              <a:ext cx="567194" cy="882471"/>
            </a:xfrm>
            <a:prstGeom prst="rect">
              <a:avLst/>
            </a:prstGeom>
            <a:noFill/>
            <a:ln w="3175">
              <a:miter lim="400000"/>
            </a:ln>
          </p:spPr>
        </p:pic>
        <p:sp>
          <p:nvSpPr>
            <p:cNvPr id="65" name="₽"/>
            <p:cNvSpPr txBox="1"/>
            <p:nvPr/>
          </p:nvSpPr>
          <p:spPr>
            <a:xfrm>
              <a:off x="111212" y="350942"/>
              <a:ext cx="282091" cy="412617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32580" tIns="32580" rIns="32580" bIns="32580" numCol="1" anchor="ctr">
              <a:spAutoFit/>
            </a:bodyPr>
            <a:lstStyle>
              <a:lvl1pPr algn="l" defTabSz="457200">
                <a:defRPr sz="2800">
                  <a:solidFill>
                    <a:srgbClr val="FFFFFF"/>
                  </a:solidFill>
                  <a:latin typeface="Avenir Next"/>
                  <a:ea typeface="Avenir Next"/>
                  <a:cs typeface="Avenir Next"/>
                  <a:sym typeface="Avenir Next"/>
                </a:defRPr>
              </a:lvl1pPr>
            </a:lstStyle>
            <a:p>
              <a:pPr algn="ctr"/>
              <a:r>
                <a:rPr sz="1539" dirty="0">
                  <a:solidFill>
                    <a:schemeClr val="accent6">
                      <a:lumMod val="75000"/>
                    </a:schemeClr>
                  </a:solidFill>
                </a:rPr>
                <a:t>₽</a:t>
              </a: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1384325" y="3799352"/>
            <a:ext cx="3653056" cy="5991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cs typeface="Times New Roman" panose="02020603050405020304" pitchFamily="18" charset="0"/>
                <a:sym typeface="Avenir Next"/>
              </a:rPr>
              <a:t>Налоговый капитал на </a:t>
            </a:r>
            <a:r>
              <a:rPr lang="ru-RU" sz="1900" dirty="0" smtClean="0">
                <a:latin typeface="Arial Narrow" panose="020B0606020202030204" pitchFamily="34" charset="0"/>
                <a:cs typeface="Times New Roman" panose="02020603050405020304" pitchFamily="18" charset="0"/>
                <a:sym typeface="Avenir Next"/>
              </a:rPr>
              <a:t>развитие</a:t>
            </a:r>
          </a:p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  <a:sym typeface="Avenir Next"/>
              </a:rPr>
              <a:t>10 тыс. рублей</a:t>
            </a:r>
            <a:endParaRPr lang="ru-RU" sz="1700" dirty="0">
              <a:latin typeface="Arial Narrow" panose="020B0606020202030204" pitchFamily="34" charset="0"/>
              <a:cs typeface="Times New Roman" panose="02020603050405020304" pitchFamily="18" charset="0"/>
              <a:sym typeface="Avenir Next"/>
            </a:endParaRPr>
          </a:p>
        </p:txBody>
      </p:sp>
    </p:spTree>
    <p:extLst>
      <p:ext uri="{BB962C8B-B14F-4D97-AF65-F5344CB8AC3E}">
        <p14:creationId xmlns:p14="http://schemas.microsoft.com/office/powerpoint/2010/main" val="1601150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493782" cy="695681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  <a:endParaRPr lang="ru-RU" sz="20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6</a:t>
            </a:fld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07984" y="1442956"/>
            <a:ext cx="7390229" cy="458049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139" name="Объект 138">
            <a:extLst>
              <a:ext uri="{FF2B5EF4-FFF2-40B4-BE49-F238E27FC236}">
                <a16:creationId xmlns:a16="http://schemas.microsoft.com/office/drawing/2014/main" xmlns="" id="{383C48F0-6E09-4F92-94CA-1F51E7880F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9374" y="1129527"/>
            <a:ext cx="7566099" cy="62685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0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Плательщики НПД </a:t>
            </a:r>
            <a:r>
              <a:rPr lang="ru-RU" sz="1800" dirty="0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– ФЛ, в </a:t>
            </a:r>
            <a:r>
              <a:rPr lang="ru-RU" sz="1800" dirty="0" err="1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т.ч</a:t>
            </a:r>
            <a:r>
              <a:rPr lang="ru-RU" sz="1800" dirty="0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. ИП, не </a:t>
            </a:r>
            <a:r>
              <a:rPr lang="ru-RU" sz="1800" dirty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имеют работодателя и не привлекают наемных работников по трудовым договорам</a:t>
            </a:r>
            <a:endParaRPr lang="ru-RU" sz="1700" dirty="0">
              <a:solidFill>
                <a:schemeClr val="tx1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823408" y="1593616"/>
            <a:ext cx="7637024" cy="500373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rmAutofit/>
          </a:bodyPr>
          <a:lstStyle/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Ограничение для применения НПД :</a:t>
            </a:r>
          </a:p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b="1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</a:t>
            </a: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ерепродажа товаров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посредническая деятельность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применение других режимов налогообложения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превышение выручки 2,4 млн. рублей за календарный год</a:t>
            </a:r>
            <a:endParaRPr lang="ru-RU" sz="175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sz="175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90" b="1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Не являются объектом НПД следующие доходы:</a:t>
            </a: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b="1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 рамках трудовых отношений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 продажи недвижимости (прав на нее), транспорта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 продажи ЦБ, долей, уступка прав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</a:t>
            </a: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 ГПХ, от бывших работодателей (менее 2-х лет назад)</a:t>
            </a:r>
            <a:endParaRPr lang="ru-RU" sz="175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sz="2000" b="1" dirty="0" smtClean="0">
              <a:solidFill>
                <a:srgbClr val="C0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000" b="1" dirty="0" smtClean="0">
                <a:solidFill>
                  <a:srgbClr val="C00000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Автоматизирован контроль отдельных ограничений</a:t>
            </a:r>
            <a:endParaRPr lang="ru-RU" sz="2000" b="1" dirty="0">
              <a:solidFill>
                <a:srgbClr val="C0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62341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304851" y="708638"/>
            <a:ext cx="8149686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604" y="106095"/>
            <a:ext cx="8247384" cy="860409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</a:p>
        </p:txBody>
      </p:sp>
      <p:pic>
        <p:nvPicPr>
          <p:cNvPr id="200" name="Рисунок 199"/>
          <p:cNvPicPr/>
          <p:nvPr/>
        </p:nvPicPr>
        <p:blipFill rotWithShape="1">
          <a:blip r:embed="rId3"/>
          <a:srcRect l="18954" t="18818" r="35259" b="13348"/>
          <a:stretch/>
        </p:blipFill>
        <p:spPr bwMode="auto">
          <a:xfrm>
            <a:off x="620087" y="1310203"/>
            <a:ext cx="7741716" cy="521141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01" name="Прямоугольник 200"/>
          <p:cNvSpPr/>
          <p:nvPr/>
        </p:nvSpPr>
        <p:spPr>
          <a:xfrm>
            <a:off x="674087" y="724044"/>
            <a:ext cx="804479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Данный налог будет особенно популярен у следующей категории плательщиков</a:t>
            </a:r>
            <a:r>
              <a:rPr lang="en-US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:</a:t>
            </a:r>
            <a:endParaRPr lang="ru-RU" sz="2000" b="1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02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569668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11</a:t>
            </a:r>
            <a:endParaRPr lang="ru-RU" sz="231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20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562228" y="741117"/>
            <a:ext cx="8149686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604" y="106095"/>
            <a:ext cx="8247384" cy="860409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</a:p>
        </p:txBody>
      </p:sp>
      <p:sp>
        <p:nvSpPr>
          <p:cNvPr id="140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569668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12</a:t>
            </a:r>
            <a:endParaRPr lang="ru-RU" sz="2310" dirty="0">
              <a:solidFill>
                <a:prstClr val="white"/>
              </a:solidFill>
            </a:endParaRPr>
          </a:p>
        </p:txBody>
      </p:sp>
      <p:pic>
        <p:nvPicPr>
          <p:cNvPr id="200" name="Рисунок 199"/>
          <p:cNvPicPr/>
          <p:nvPr/>
        </p:nvPicPr>
        <p:blipFill rotWithShape="1">
          <a:blip r:embed="rId3"/>
          <a:srcRect l="8985" t="12036" r="28119" b="4158"/>
          <a:stretch/>
        </p:blipFill>
        <p:spPr bwMode="auto">
          <a:xfrm>
            <a:off x="717998" y="1068317"/>
            <a:ext cx="7789003" cy="52797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423725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435670" y="741117"/>
            <a:ext cx="8276244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604" y="106095"/>
            <a:ext cx="8247384" cy="860409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</a:p>
        </p:txBody>
      </p:sp>
      <p:sp>
        <p:nvSpPr>
          <p:cNvPr id="140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569668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14</a:t>
            </a:r>
            <a:endParaRPr lang="ru-RU" sz="2310" dirty="0">
              <a:solidFill>
                <a:prstClr val="white"/>
              </a:solidFill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703668" y="734876"/>
            <a:ext cx="80447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Информацию на все интересующие вопросы можно получить</a:t>
            </a:r>
            <a:r>
              <a:rPr lang="en-US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:</a:t>
            </a:r>
            <a:endParaRPr lang="ru-RU" sz="2000" b="1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97" name="Рисунок 196"/>
          <p:cNvPicPr/>
          <p:nvPr/>
        </p:nvPicPr>
        <p:blipFill rotWithShape="1">
          <a:blip r:embed="rId3"/>
          <a:srcRect l="12767" t="6127" r="5471" b="28884"/>
          <a:stretch/>
        </p:blipFill>
        <p:spPr bwMode="auto">
          <a:xfrm>
            <a:off x="776782" y="1128161"/>
            <a:ext cx="7375271" cy="4276109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50996" y="5691400"/>
            <a:ext cx="7678149" cy="764331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marL="0" marR="0" indent="0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ru-RU" sz="2400" b="1" dirty="0" smtClean="0">
                <a:solidFill>
                  <a:srgbClr val="005AA9"/>
                </a:solidFill>
                <a:latin typeface="+mj-lt"/>
                <a:ea typeface="+mj-ea"/>
                <a:cs typeface="+mj-cs"/>
              </a:rPr>
              <a:t>Налоговая   дисциплина - 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</a:t>
            </a:r>
          </a:p>
          <a:p>
            <a:pPr marL="0" marR="0" indent="0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                                         залог   благосостояния    общества</a:t>
            </a:r>
          </a:p>
        </p:txBody>
      </p:sp>
      <p:sp>
        <p:nvSpPr>
          <p:cNvPr id="5" name="Овал 4"/>
          <p:cNvSpPr/>
          <p:nvPr/>
        </p:nvSpPr>
        <p:spPr>
          <a:xfrm>
            <a:off x="435670" y="4740791"/>
            <a:ext cx="2108560" cy="734048"/>
          </a:xfrm>
          <a:prstGeom prst="ellipse">
            <a:avLst/>
          </a:prstGeom>
          <a:noFill/>
          <a:ln w="412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725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9_Present_FNS2012_A4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12062</TotalTime>
  <Words>533</Words>
  <Application>Microsoft Office PowerPoint</Application>
  <PresentationFormat>Экран (4:3)</PresentationFormat>
  <Paragraphs>94</Paragraphs>
  <Slides>9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10" baseType="lpstr">
      <vt:lpstr>9_Present_FNS2012_A4</vt:lpstr>
      <vt:lpstr>Презентация PowerPoint</vt:lpstr>
      <vt:lpstr>Федеральный  проект «Улучшение условий ведения предпринимательской деятельности» </vt:lpstr>
      <vt:lpstr>Презентация PowerPoint</vt:lpstr>
      <vt:lpstr>Презентация PowerPoint</vt:lpstr>
      <vt:lpstr>НАЛОГ НА ПРОФЕССИОНАЛЬНЫЙ ДОХОД  все взаимодействие через мобильное приложение «мой налог»</vt:lpstr>
      <vt:lpstr>НАЛОГ НА ПРОФЕССИОНАЛЬНЫЙ ДОХОД</vt:lpstr>
      <vt:lpstr>НАЛОГ НА ПРОФЕССИОНАЛЬНЫЙ ДОХОД</vt:lpstr>
      <vt:lpstr>НАЛОГ НА ПРОФЕССИОНАЛЬНЫЙ ДОХОД</vt:lpstr>
      <vt:lpstr>НАЛОГ НА ПРОФЕССИОНАЛЬНЫЙ ДОХОД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Цели налогового консультирования</dc:title>
  <dc:creator>Коньков Андрей Юрьевич</dc:creator>
  <cp:lastModifiedBy>Arm05</cp:lastModifiedBy>
  <cp:revision>399</cp:revision>
  <cp:lastPrinted>2019-10-17T14:37:35Z</cp:lastPrinted>
  <dcterms:created xsi:type="dcterms:W3CDTF">2015-03-27T13:19:33Z</dcterms:created>
  <dcterms:modified xsi:type="dcterms:W3CDTF">2020-06-30T10:31:27Z</dcterms:modified>
</cp:coreProperties>
</file>